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2"/>
  </p:notesMasterIdLst>
  <p:handoutMasterIdLst>
    <p:handoutMasterId r:id="rId33"/>
  </p:handoutMasterIdLst>
  <p:sldIdLst>
    <p:sldId id="257" r:id="rId2"/>
    <p:sldId id="258" r:id="rId3"/>
    <p:sldId id="266" r:id="rId4"/>
    <p:sldId id="267" r:id="rId5"/>
    <p:sldId id="269" r:id="rId6"/>
    <p:sldId id="275" r:id="rId7"/>
    <p:sldId id="276" r:id="rId8"/>
    <p:sldId id="277" r:id="rId9"/>
    <p:sldId id="279" r:id="rId10"/>
    <p:sldId id="280" r:id="rId11"/>
    <p:sldId id="281" r:id="rId12"/>
    <p:sldId id="282" r:id="rId13"/>
    <p:sldId id="283" r:id="rId14"/>
    <p:sldId id="284" r:id="rId15"/>
    <p:sldId id="303" r:id="rId16"/>
    <p:sldId id="287" r:id="rId17"/>
    <p:sldId id="289" r:id="rId18"/>
    <p:sldId id="290" r:id="rId19"/>
    <p:sldId id="292" r:id="rId20"/>
    <p:sldId id="288" r:id="rId21"/>
    <p:sldId id="304" r:id="rId22"/>
    <p:sldId id="293" r:id="rId23"/>
    <p:sldId id="294" r:id="rId24"/>
    <p:sldId id="301" r:id="rId25"/>
    <p:sldId id="295" r:id="rId26"/>
    <p:sldId id="296" r:id="rId27"/>
    <p:sldId id="302" r:id="rId28"/>
    <p:sldId id="297" r:id="rId29"/>
    <p:sldId id="298" r:id="rId30"/>
    <p:sldId id="300" r:id="rId3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E5B1BC5C-CC7F-425F-A0C6-708D6E1F42E1}">
          <p14:sldIdLst>
            <p14:sldId id="257"/>
            <p14:sldId id="258"/>
          </p14:sldIdLst>
        </p14:section>
        <p14:section name="第一章" id="{4B882786-FA50-4119-AC06-7A451F1E7D9F}">
          <p14:sldIdLst>
            <p14:sldId id="266"/>
            <p14:sldId id="267"/>
            <p14:sldId id="269"/>
            <p14:sldId id="275"/>
            <p14:sldId id="276"/>
            <p14:sldId id="277"/>
            <p14:sldId id="279"/>
            <p14:sldId id="280"/>
          </p14:sldIdLst>
        </p14:section>
        <p14:section name="第二章" id="{6D4DA829-316F-461B-A2B5-170F654F5A3A}">
          <p14:sldIdLst>
            <p14:sldId id="281"/>
            <p14:sldId id="282"/>
            <p14:sldId id="283"/>
            <p14:sldId id="284"/>
          </p14:sldIdLst>
        </p14:section>
        <p14:section name="第三章" id="{6DE74CB5-4491-4CFF-950D-B1110C955FA4}">
          <p14:sldIdLst>
            <p14:sldId id="303"/>
            <p14:sldId id="287"/>
            <p14:sldId id="289"/>
            <p14:sldId id="290"/>
            <p14:sldId id="292"/>
          </p14:sldIdLst>
        </p14:section>
        <p14:section name="第四章" id="{9F49ED52-C36C-4C78-A4F4-ADE3A333E9EC}">
          <p14:sldIdLst>
            <p14:sldId id="288"/>
            <p14:sldId id="304"/>
            <p14:sldId id="293"/>
            <p14:sldId id="294"/>
            <p14:sldId id="301"/>
            <p14:sldId id="295"/>
            <p14:sldId id="296"/>
            <p14:sldId id="302"/>
            <p14:sldId id="297"/>
            <p14:sldId id="298"/>
          </p14:sldIdLst>
        </p14:section>
        <p14:section name="Thank you" id="{2E741E24-2434-4634-B395-B20D7D4A607A}">
          <p14:sldIdLst>
            <p14:sldId id="300"/>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D4E77"/>
    <a:srgbClr val="4170A9"/>
    <a:srgbClr val="7199C9"/>
    <a:srgbClr val="5283BE"/>
    <a:srgbClr val="376092"/>
    <a:srgbClr val="31859C"/>
    <a:srgbClr val="386090"/>
    <a:srgbClr val="5887C0"/>
    <a:srgbClr val="477BB9"/>
    <a:srgbClr val="467AB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主题样式 1 - 强调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880" autoAdjust="0"/>
    <p:restoredTop sz="73350" autoAdjust="0"/>
  </p:normalViewPr>
  <p:slideViewPr>
    <p:cSldViewPr snapToGrid="0">
      <p:cViewPr varScale="1">
        <p:scale>
          <a:sx n="63" d="100"/>
          <a:sy n="63" d="100"/>
        </p:scale>
        <p:origin x="638" y="62"/>
      </p:cViewPr>
      <p:guideLst/>
    </p:cSldViewPr>
  </p:slideViewPr>
  <p:outlineViewPr>
    <p:cViewPr>
      <p:scale>
        <a:sx n="33" d="100"/>
        <a:sy n="33" d="100"/>
      </p:scale>
      <p:origin x="0" y="-6566"/>
    </p:cViewPr>
  </p:outlineViewPr>
  <p:notesTextViewPr>
    <p:cViewPr>
      <p:scale>
        <a:sx n="3" d="2"/>
        <a:sy n="3" d="2"/>
      </p:scale>
      <p:origin x="0" y="0"/>
    </p:cViewPr>
  </p:notesTextViewPr>
  <p:notesViewPr>
    <p:cSldViewPr snapToGrid="0">
      <p:cViewPr>
        <p:scale>
          <a:sx n="75" d="100"/>
          <a:sy n="75" d="100"/>
        </p:scale>
        <p:origin x="2938" y="-50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handoutMaster" Target="handoutMasters/handoutMaster1.xml"/><Relationship Id="rId38"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charts/_rels/chart1.xml.rels><?xml version="1.0" encoding="UTF-8" standalone="yes"?>
<Relationships xmlns="http://schemas.openxmlformats.org/package/2006/relationships"><Relationship Id="rId3" Type="http://schemas.openxmlformats.org/officeDocument/2006/relationships/oleObject" Target="file:///C:\Users\lijin\Documents\&#26412;&#31185;&#27605;&#19994;&#35770;&#25991;\ustcthesis\&#27979;&#35797;&#32467;&#26524;.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24759405074368"/>
          <c:y val="8.2362795091100963E-2"/>
          <c:w val="0.85841907261592298"/>
          <c:h val="0.65431115276476093"/>
        </c:manualLayout>
      </c:layout>
      <c:lineChart>
        <c:grouping val="standard"/>
        <c:varyColors val="0"/>
        <c:ser>
          <c:idx val="0"/>
          <c:order val="0"/>
          <c:tx>
            <c:strRef>
              <c:f>测试结果!$G$1</c:f>
              <c:strCache>
                <c:ptCount val="1"/>
                <c:pt idx="0">
                  <c:v>BM3D-10</c:v>
                </c:pt>
              </c:strCache>
            </c:strRef>
          </c:tx>
          <c:spPr>
            <a:ln w="28575" cap="rnd">
              <a:solidFill>
                <a:schemeClr val="accent1"/>
              </a:solidFill>
              <a:round/>
            </a:ln>
            <a:effectLst/>
          </c:spPr>
          <c:marker>
            <c:symbol val="none"/>
          </c:marker>
          <c:cat>
            <c:numRef>
              <c:f>测试结果!$F$2:$F$12</c:f>
              <c:numCache>
                <c:formatCode>General</c:formatCode>
                <c:ptCount val="11"/>
                <c:pt idx="0">
                  <c:v>6</c:v>
                </c:pt>
                <c:pt idx="1">
                  <c:v>8</c:v>
                </c:pt>
                <c:pt idx="2">
                  <c:v>10</c:v>
                </c:pt>
                <c:pt idx="3">
                  <c:v>12</c:v>
                </c:pt>
                <c:pt idx="4">
                  <c:v>14</c:v>
                </c:pt>
                <c:pt idx="5">
                  <c:v>16</c:v>
                </c:pt>
                <c:pt idx="6">
                  <c:v>18</c:v>
                </c:pt>
                <c:pt idx="7">
                  <c:v>20</c:v>
                </c:pt>
                <c:pt idx="8">
                  <c:v>22</c:v>
                </c:pt>
                <c:pt idx="9">
                  <c:v>24</c:v>
                </c:pt>
                <c:pt idx="10">
                  <c:v>26</c:v>
                </c:pt>
              </c:numCache>
            </c:numRef>
          </c:cat>
          <c:val>
            <c:numRef>
              <c:f>测试结果!$G$2:$G$12</c:f>
              <c:numCache>
                <c:formatCode>General</c:formatCode>
                <c:ptCount val="11"/>
                <c:pt idx="0">
                  <c:v>36.973560150499999</c:v>
                </c:pt>
                <c:pt idx="1">
                  <c:v>36.500519793400002</c:v>
                </c:pt>
                <c:pt idx="2">
                  <c:v>35.738899799599999</c:v>
                </c:pt>
                <c:pt idx="3">
                  <c:v>34.459010389299998</c:v>
                </c:pt>
                <c:pt idx="4">
                  <c:v>32.622811709600001</c:v>
                </c:pt>
                <c:pt idx="5">
                  <c:v>30.685115274800001</c:v>
                </c:pt>
                <c:pt idx="6">
                  <c:v>29.045405311100001</c:v>
                </c:pt>
                <c:pt idx="7">
                  <c:v>27.621502615899999</c:v>
                </c:pt>
                <c:pt idx="8">
                  <c:v>26.4632811484</c:v>
                </c:pt>
                <c:pt idx="9">
                  <c:v>25.5329540368</c:v>
                </c:pt>
                <c:pt idx="10">
                  <c:v>24.643117203999999</c:v>
                </c:pt>
              </c:numCache>
            </c:numRef>
          </c:val>
          <c:smooth val="0"/>
          <c:extLst>
            <c:ext xmlns:c16="http://schemas.microsoft.com/office/drawing/2014/chart" uri="{C3380CC4-5D6E-409C-BE32-E72D297353CC}">
              <c16:uniqueId val="{00000000-4524-4BEC-B24F-DB56D1173BAB}"/>
            </c:ext>
          </c:extLst>
        </c:ser>
        <c:ser>
          <c:idx val="1"/>
          <c:order val="1"/>
          <c:tx>
            <c:strRef>
              <c:f>测试结果!$H$1</c:f>
              <c:strCache>
                <c:ptCount val="1"/>
                <c:pt idx="0">
                  <c:v>BM3D-20</c:v>
                </c:pt>
              </c:strCache>
            </c:strRef>
          </c:tx>
          <c:spPr>
            <a:ln w="28575" cap="rnd">
              <a:solidFill>
                <a:schemeClr val="accent2"/>
              </a:solidFill>
              <a:round/>
            </a:ln>
            <a:effectLst/>
          </c:spPr>
          <c:marker>
            <c:symbol val="none"/>
          </c:marker>
          <c:cat>
            <c:numRef>
              <c:f>测试结果!$F$2:$F$12</c:f>
              <c:numCache>
                <c:formatCode>General</c:formatCode>
                <c:ptCount val="11"/>
                <c:pt idx="0">
                  <c:v>6</c:v>
                </c:pt>
                <c:pt idx="1">
                  <c:v>8</c:v>
                </c:pt>
                <c:pt idx="2">
                  <c:v>10</c:v>
                </c:pt>
                <c:pt idx="3">
                  <c:v>12</c:v>
                </c:pt>
                <c:pt idx="4">
                  <c:v>14</c:v>
                </c:pt>
                <c:pt idx="5">
                  <c:v>16</c:v>
                </c:pt>
                <c:pt idx="6">
                  <c:v>18</c:v>
                </c:pt>
                <c:pt idx="7">
                  <c:v>20</c:v>
                </c:pt>
                <c:pt idx="8">
                  <c:v>22</c:v>
                </c:pt>
                <c:pt idx="9">
                  <c:v>24</c:v>
                </c:pt>
                <c:pt idx="10">
                  <c:v>26</c:v>
                </c:pt>
              </c:numCache>
            </c:numRef>
          </c:cat>
          <c:val>
            <c:numRef>
              <c:f>测试结果!$H$2:$H$12</c:f>
              <c:numCache>
                <c:formatCode>General</c:formatCode>
                <c:ptCount val="11"/>
                <c:pt idx="0">
                  <c:v>33.408709564299997</c:v>
                </c:pt>
                <c:pt idx="1">
                  <c:v>33.344587407799999</c:v>
                </c:pt>
                <c:pt idx="2">
                  <c:v>33.2787370486</c:v>
                </c:pt>
                <c:pt idx="3">
                  <c:v>33.196617533999998</c:v>
                </c:pt>
                <c:pt idx="4">
                  <c:v>33.090272607300001</c:v>
                </c:pt>
                <c:pt idx="5">
                  <c:v>32.853775515700001</c:v>
                </c:pt>
                <c:pt idx="6">
                  <c:v>32.732995578999997</c:v>
                </c:pt>
                <c:pt idx="7">
                  <c:v>32.313884314699997</c:v>
                </c:pt>
                <c:pt idx="8">
                  <c:v>31.8553502364</c:v>
                </c:pt>
                <c:pt idx="9">
                  <c:v>31.136538769200001</c:v>
                </c:pt>
                <c:pt idx="10">
                  <c:v>24.643117203999999</c:v>
                </c:pt>
              </c:numCache>
            </c:numRef>
          </c:val>
          <c:smooth val="0"/>
          <c:extLst>
            <c:ext xmlns:c16="http://schemas.microsoft.com/office/drawing/2014/chart" uri="{C3380CC4-5D6E-409C-BE32-E72D297353CC}">
              <c16:uniqueId val="{00000001-4524-4BEC-B24F-DB56D1173BAB}"/>
            </c:ext>
          </c:extLst>
        </c:ser>
        <c:ser>
          <c:idx val="2"/>
          <c:order val="2"/>
          <c:tx>
            <c:strRef>
              <c:f>测试结果!$I$1</c:f>
              <c:strCache>
                <c:ptCount val="1"/>
                <c:pt idx="0">
                  <c:v>CNN</c:v>
                </c:pt>
              </c:strCache>
            </c:strRef>
          </c:tx>
          <c:spPr>
            <a:ln w="28575" cap="rnd">
              <a:solidFill>
                <a:schemeClr val="accent3"/>
              </a:solidFill>
              <a:round/>
            </a:ln>
            <a:effectLst/>
          </c:spPr>
          <c:marker>
            <c:symbol val="none"/>
          </c:marker>
          <c:cat>
            <c:numRef>
              <c:f>测试结果!$F$2:$F$12</c:f>
              <c:numCache>
                <c:formatCode>General</c:formatCode>
                <c:ptCount val="11"/>
                <c:pt idx="0">
                  <c:v>6</c:v>
                </c:pt>
                <c:pt idx="1">
                  <c:v>8</c:v>
                </c:pt>
                <c:pt idx="2">
                  <c:v>10</c:v>
                </c:pt>
                <c:pt idx="3">
                  <c:v>12</c:v>
                </c:pt>
                <c:pt idx="4">
                  <c:v>14</c:v>
                </c:pt>
                <c:pt idx="5">
                  <c:v>16</c:v>
                </c:pt>
                <c:pt idx="6">
                  <c:v>18</c:v>
                </c:pt>
                <c:pt idx="7">
                  <c:v>20</c:v>
                </c:pt>
                <c:pt idx="8">
                  <c:v>22</c:v>
                </c:pt>
                <c:pt idx="9">
                  <c:v>24</c:v>
                </c:pt>
                <c:pt idx="10">
                  <c:v>26</c:v>
                </c:pt>
              </c:numCache>
            </c:numRef>
          </c:cat>
          <c:val>
            <c:numRef>
              <c:f>测试结果!$I$2:$I$12</c:f>
              <c:numCache>
                <c:formatCode>General</c:formatCode>
                <c:ptCount val="11"/>
                <c:pt idx="0">
                  <c:v>33.389238281899999</c:v>
                </c:pt>
                <c:pt idx="1">
                  <c:v>33.318124517400001</c:v>
                </c:pt>
                <c:pt idx="2">
                  <c:v>33.247434248899999</c:v>
                </c:pt>
                <c:pt idx="3">
                  <c:v>33.141996620599997</c:v>
                </c:pt>
                <c:pt idx="4">
                  <c:v>33.0643533115</c:v>
                </c:pt>
                <c:pt idx="5">
                  <c:v>32.834339660799998</c:v>
                </c:pt>
                <c:pt idx="6">
                  <c:v>34.444760857699997</c:v>
                </c:pt>
                <c:pt idx="7">
                  <c:v>34.173935927999999</c:v>
                </c:pt>
                <c:pt idx="8">
                  <c:v>33.859816947600002</c:v>
                </c:pt>
                <c:pt idx="9">
                  <c:v>33.497298047900003</c:v>
                </c:pt>
                <c:pt idx="10">
                  <c:v>33.0217933745</c:v>
                </c:pt>
              </c:numCache>
            </c:numRef>
          </c:val>
          <c:smooth val="0"/>
          <c:extLst>
            <c:ext xmlns:c16="http://schemas.microsoft.com/office/drawing/2014/chart" uri="{C3380CC4-5D6E-409C-BE32-E72D297353CC}">
              <c16:uniqueId val="{00000002-4524-4BEC-B24F-DB56D1173BAB}"/>
            </c:ext>
          </c:extLst>
        </c:ser>
        <c:dLbls>
          <c:showLegendKey val="0"/>
          <c:showVal val="0"/>
          <c:showCatName val="0"/>
          <c:showSerName val="0"/>
          <c:showPercent val="0"/>
          <c:showBubbleSize val="0"/>
        </c:dLbls>
        <c:smooth val="0"/>
        <c:axId val="1596218144"/>
        <c:axId val="1591787824"/>
      </c:lineChart>
      <c:catAx>
        <c:axId val="1596218144"/>
        <c:scaling>
          <c:orientation val="minMax"/>
        </c:scaling>
        <c:delete val="0"/>
        <c:axPos val="b"/>
        <c:title>
          <c:tx>
            <c:rich>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r>
                  <a:rPr lang="zh-CN" altLang="en-US" sz="1400" dirty="0"/>
                  <a:t>噪声水平</a:t>
                </a:r>
              </a:p>
            </c:rich>
          </c:tx>
          <c:layout>
            <c:manualLayout>
              <c:xMode val="edge"/>
              <c:yMode val="edge"/>
              <c:x val="0.41841535433070864"/>
              <c:y val="0.8150949383435786"/>
            </c:manualLayout>
          </c:layout>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1591787824"/>
        <c:crosses val="autoZero"/>
        <c:auto val="1"/>
        <c:lblAlgn val="ctr"/>
        <c:lblOffset val="100"/>
        <c:noMultiLvlLbl val="0"/>
      </c:catAx>
      <c:valAx>
        <c:axId val="1591787824"/>
        <c:scaling>
          <c:orientation val="minMax"/>
          <c:min val="2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r>
                  <a:rPr lang="zh-CN" altLang="en-US" sz="1400" dirty="0"/>
                  <a:t>峰值信噪比</a:t>
                </a:r>
                <a:r>
                  <a:rPr lang="en-US" altLang="zh-CN" sz="1400" dirty="0"/>
                  <a:t>/dB</a:t>
                </a:r>
                <a:endParaRPr lang="zh-CN" altLang="en-US" sz="1400" dirty="0"/>
              </a:p>
            </c:rich>
          </c:tx>
          <c:overlay val="0"/>
          <c:spPr>
            <a:noFill/>
            <a:ln>
              <a:noFill/>
            </a:ln>
            <a:effectLst/>
          </c:spPr>
          <c:txPr>
            <a:bodyPr rot="-54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1596218144"/>
        <c:crosses val="autoZero"/>
        <c:crossBetween val="between"/>
      </c:valAx>
      <c:spPr>
        <a:noFill/>
        <a:ln>
          <a:noFill/>
        </a:ln>
        <a:effectLst/>
      </c:spPr>
    </c:plotArea>
    <c:legend>
      <c:legendPos val="b"/>
      <c:layout>
        <c:manualLayout>
          <c:xMode val="edge"/>
          <c:yMode val="edge"/>
          <c:x val="9.5634997529803839E-2"/>
          <c:y val="0.90192127460168692"/>
          <c:w val="0.8059586717851227"/>
          <c:h val="6.3671587926509191E-2"/>
        </c:manualLayout>
      </c:layout>
      <c:overlay val="0"/>
      <c:spPr>
        <a:noFill/>
        <a:ln>
          <a:noFill/>
        </a:ln>
        <a:effectLst/>
      </c:spPr>
      <c:txPr>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20.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40.wmf"/><Relationship Id="rId1" Type="http://schemas.openxmlformats.org/officeDocument/2006/relationships/image" Target="../media/image39.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6A9FD39-97CC-4DA2-80B7-82CEB61E1A96}" type="datetimeFigureOut">
              <a:rPr lang="zh-CN" altLang="en-US" smtClean="0"/>
              <a:t>2017/6/6</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FEF0900-D73A-4653-B8CC-4624C9C8079C}" type="slidenum">
              <a:rPr lang="zh-CN" altLang="en-US" smtClean="0"/>
              <a:t>‹#›</a:t>
            </a:fld>
            <a:endParaRPr lang="zh-CN" altLang="en-US"/>
          </a:p>
        </p:txBody>
      </p:sp>
    </p:spTree>
    <p:extLst>
      <p:ext uri="{BB962C8B-B14F-4D97-AF65-F5344CB8AC3E}">
        <p14:creationId xmlns:p14="http://schemas.microsoft.com/office/powerpoint/2010/main" val="200256520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8D39E64-8D92-4BBF-B84C-1647B3F0C0FF}" type="datetimeFigureOut">
              <a:rPr lang="zh-CN" altLang="en-US" smtClean="0"/>
              <a:t>2017/6/6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715C519-439B-4A9A-BB76-F7501A8B0210}" type="slidenum">
              <a:rPr lang="zh-CN" altLang="en-US" smtClean="0"/>
              <a:t>‹#›</a:t>
            </a:fld>
            <a:endParaRPr lang="zh-CN" altLang="en-US"/>
          </a:p>
        </p:txBody>
      </p:sp>
    </p:spTree>
    <p:extLst>
      <p:ext uri="{BB962C8B-B14F-4D97-AF65-F5344CB8AC3E}">
        <p14:creationId xmlns:p14="http://schemas.microsoft.com/office/powerpoint/2010/main" val="24493809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p:spPr>
        <p:txBody>
          <a:bodyPr/>
          <a:lstStyle/>
          <a:p>
            <a:r>
              <a:rPr lang="zh-CN" altLang="en-US" dirty="0"/>
              <a:t>老师好，我是李京，我的题目是 基于深度卷积网络的图像去噪研究</a:t>
            </a:r>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t>1</a:t>
            </a:fld>
            <a:endParaRPr kumimoji="1" lang="zh-CN" altLang="en-US"/>
          </a:p>
        </p:txBody>
      </p:sp>
    </p:spTree>
    <p:extLst>
      <p:ext uri="{BB962C8B-B14F-4D97-AF65-F5344CB8AC3E}">
        <p14:creationId xmlns:p14="http://schemas.microsoft.com/office/powerpoint/2010/main" val="7858301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卷积网络有三个特征：</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a:t>
            </a:r>
            <a:r>
              <a:rPr lang="en-US" altLang="zh-CN" dirty="0"/>
              <a:t>c</a:t>
            </a:r>
            <a:r>
              <a:rPr lang="zh-CN" altLang="en-US" dirty="0"/>
              <a:t>）局部连接（</a:t>
            </a:r>
            <a:r>
              <a:rPr lang="en-US" altLang="zh-CN" dirty="0"/>
              <a:t>c</a:t>
            </a:r>
            <a:r>
              <a:rPr lang="zh-CN" altLang="en-US" dirty="0"/>
              <a:t>）权值共享（</a:t>
            </a:r>
            <a:r>
              <a:rPr lang="en-US" altLang="zh-CN" dirty="0"/>
              <a:t>c</a:t>
            </a:r>
            <a:r>
              <a:rPr lang="zh-CN" altLang="en-US" dirty="0"/>
              <a:t>）下连接</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这三个特征，使网络中的参数数量大大减少，并且可以更加高效得提取特征信息</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其实我前期所做的工作和之前刚刚答辩的王悦同学基本上是一样，后面确定了题目才开始不一样</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备注：位置关系：图像的特点，每一个像素与四周临 近像素会拥有较大的关联，而对于距离较远的像素，往往没有关联较 为紧密的关系。</a:t>
            </a:r>
            <a:endParaRPr lang="en-US" altLang="zh-CN" dirty="0"/>
          </a:p>
        </p:txBody>
      </p:sp>
      <p:sp>
        <p:nvSpPr>
          <p:cNvPr id="4" name="灯片编号占位符 3"/>
          <p:cNvSpPr>
            <a:spLocks noGrp="1"/>
          </p:cNvSpPr>
          <p:nvPr>
            <p:ph type="sldNum" sz="quarter" idx="10"/>
          </p:nvPr>
        </p:nvSpPr>
        <p:spPr/>
        <p:txBody>
          <a:bodyPr/>
          <a:lstStyle/>
          <a:p>
            <a:fld id="{E715C519-439B-4A9A-BB76-F7501A8B0210}" type="slidenum">
              <a:rPr lang="zh-CN" altLang="en-US" smtClean="0"/>
              <a:t>10</a:t>
            </a:fld>
            <a:endParaRPr lang="zh-CN" altLang="en-US"/>
          </a:p>
        </p:txBody>
      </p:sp>
    </p:spTree>
    <p:extLst>
      <p:ext uri="{BB962C8B-B14F-4D97-AF65-F5344CB8AC3E}">
        <p14:creationId xmlns:p14="http://schemas.microsoft.com/office/powerpoint/2010/main" val="29836554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接下来是第二部分，（</a:t>
            </a:r>
            <a:r>
              <a:rPr lang="en-US" altLang="zh-CN" dirty="0"/>
              <a:t>c….</a:t>
            </a:r>
            <a:r>
              <a:rPr lang="zh-CN" altLang="en-US" dirty="0"/>
              <a:t>直到翻页）网络模型，我们看到的是一个经典的卷积神经网络</a:t>
            </a:r>
            <a:r>
              <a:rPr lang="en-US" altLang="zh-CN" dirty="0"/>
              <a:t>……</a:t>
            </a:r>
            <a:endParaRPr lang="zh-CN" altLang="en-US" dirty="0"/>
          </a:p>
        </p:txBody>
      </p:sp>
      <p:sp>
        <p:nvSpPr>
          <p:cNvPr id="4" name="灯片编号占位符 3"/>
          <p:cNvSpPr>
            <a:spLocks noGrp="1"/>
          </p:cNvSpPr>
          <p:nvPr>
            <p:ph type="sldNum" sz="quarter" idx="10"/>
          </p:nvPr>
        </p:nvSpPr>
        <p:spPr/>
        <p:txBody>
          <a:bodyPr/>
          <a:lstStyle/>
          <a:p>
            <a:fld id="{E715C519-439B-4A9A-BB76-F7501A8B0210}" type="slidenum">
              <a:rPr lang="zh-CN" altLang="en-US" smtClean="0"/>
              <a:t>11</a:t>
            </a:fld>
            <a:endParaRPr lang="zh-CN" altLang="en-US"/>
          </a:p>
        </p:txBody>
      </p:sp>
    </p:spTree>
    <p:extLst>
      <p:ext uri="{BB962C8B-B14F-4D97-AF65-F5344CB8AC3E}">
        <p14:creationId xmlns:p14="http://schemas.microsoft.com/office/powerpoint/2010/main" val="27993404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我们看到的是一个经典的卷积神经网络，对于我们的图像去噪任务，删去（</a:t>
            </a:r>
            <a:r>
              <a:rPr lang="en-US" altLang="zh-CN" dirty="0"/>
              <a:t>c</a:t>
            </a:r>
            <a:r>
              <a:rPr lang="zh-CN" altLang="en-US" dirty="0"/>
              <a:t>）所有池化层 和 全连接层。全部使用卷积层（</a:t>
            </a:r>
            <a:r>
              <a:rPr lang="en-US" altLang="zh-CN" dirty="0"/>
              <a:t>c</a:t>
            </a:r>
            <a:r>
              <a:rPr lang="zh-CN" altLang="en-US" dirty="0"/>
              <a:t>）。我们的网络只有下面三种结构</a:t>
            </a:r>
            <a:r>
              <a:rPr lang="en-US" altLang="zh-CN" dirty="0"/>
              <a:t>……</a:t>
            </a:r>
          </a:p>
        </p:txBody>
      </p:sp>
      <p:sp>
        <p:nvSpPr>
          <p:cNvPr id="4" name="灯片编号占位符 3"/>
          <p:cNvSpPr>
            <a:spLocks noGrp="1"/>
          </p:cNvSpPr>
          <p:nvPr>
            <p:ph type="sldNum" sz="quarter" idx="10"/>
          </p:nvPr>
        </p:nvSpPr>
        <p:spPr/>
        <p:txBody>
          <a:bodyPr/>
          <a:lstStyle/>
          <a:p>
            <a:fld id="{E715C519-439B-4A9A-BB76-F7501A8B0210}" type="slidenum">
              <a:rPr lang="zh-CN" altLang="en-US" smtClean="0"/>
              <a:t>12</a:t>
            </a:fld>
            <a:endParaRPr lang="zh-CN" altLang="en-US"/>
          </a:p>
        </p:txBody>
      </p:sp>
    </p:spTree>
    <p:extLst>
      <p:ext uri="{BB962C8B-B14F-4D97-AF65-F5344CB8AC3E}">
        <p14:creationId xmlns:p14="http://schemas.microsoft.com/office/powerpoint/2010/main" val="27101744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我们的网络只有下面三种结构：</a:t>
            </a:r>
            <a:endParaRPr lang="en-US" altLang="zh-CN" dirty="0"/>
          </a:p>
          <a:p>
            <a:r>
              <a:rPr lang="zh-CN" altLang="en-US" dirty="0"/>
              <a:t>首先，第一层，输入层（</a:t>
            </a:r>
            <a:r>
              <a:rPr lang="en-US" altLang="zh-CN" dirty="0"/>
              <a:t>c</a:t>
            </a:r>
            <a:r>
              <a:rPr lang="zh-CN" altLang="en-US" dirty="0"/>
              <a:t>），使用</a:t>
            </a:r>
            <a:r>
              <a:rPr lang="en-US" altLang="zh-CN" dirty="0"/>
              <a:t>ReLU</a:t>
            </a:r>
            <a:r>
              <a:rPr lang="zh-CN" altLang="en-US" dirty="0"/>
              <a:t>激活</a:t>
            </a:r>
            <a:endParaRPr lang="en-US" altLang="zh-CN" dirty="0"/>
          </a:p>
          <a:p>
            <a:r>
              <a:rPr lang="zh-CN" altLang="en-US" dirty="0"/>
              <a:t>（卷积核尺寸为</a:t>
            </a:r>
            <a:r>
              <a:rPr lang="en-US" altLang="zh-CN" dirty="0"/>
              <a:t>5</a:t>
            </a:r>
            <a:r>
              <a:rPr lang="zh-CN" altLang="en-US" dirty="0"/>
              <a:t>*</a:t>
            </a:r>
            <a:r>
              <a:rPr lang="en-US" altLang="zh-CN" dirty="0"/>
              <a:t>5</a:t>
            </a:r>
            <a:r>
              <a:rPr lang="zh-CN" altLang="en-US" dirty="0"/>
              <a:t>*</a:t>
            </a:r>
            <a:r>
              <a:rPr lang="en-US" altLang="zh-CN" dirty="0"/>
              <a:t>c</a:t>
            </a:r>
            <a:r>
              <a:rPr lang="zh-CN" altLang="en-US" dirty="0"/>
              <a:t>，一共有</a:t>
            </a:r>
            <a:r>
              <a:rPr lang="en-US" altLang="zh-CN" dirty="0"/>
              <a:t>24</a:t>
            </a:r>
            <a:r>
              <a:rPr lang="zh-CN" altLang="en-US" dirty="0"/>
              <a:t>个，</a:t>
            </a:r>
            <a:r>
              <a:rPr lang="en-US" altLang="zh-CN" dirty="0"/>
              <a:t>c</a:t>
            </a:r>
            <a:r>
              <a:rPr lang="zh-CN" altLang="en-US" dirty="0"/>
              <a:t>为通道数。灰度图</a:t>
            </a:r>
            <a:r>
              <a:rPr lang="en-US" altLang="zh-CN" dirty="0"/>
              <a:t>c</a:t>
            </a:r>
            <a:r>
              <a:rPr lang="zh-CN" altLang="en-US" dirty="0"/>
              <a:t>就是</a:t>
            </a:r>
            <a:r>
              <a:rPr lang="en-US" altLang="zh-CN" dirty="0"/>
              <a:t>1,rgb</a:t>
            </a:r>
            <a:r>
              <a:rPr lang="zh-CN" altLang="en-US" dirty="0"/>
              <a:t>的话，</a:t>
            </a:r>
            <a:r>
              <a:rPr lang="en-US" altLang="zh-CN" dirty="0"/>
              <a:t>c=3</a:t>
            </a:r>
            <a:r>
              <a:rPr lang="zh-CN" altLang="en-US" dirty="0"/>
              <a:t>。）</a:t>
            </a:r>
            <a:endParaRPr lang="en-US" altLang="zh-CN" dirty="0"/>
          </a:p>
          <a:p>
            <a:r>
              <a:rPr lang="zh-CN" altLang="en-US" dirty="0"/>
              <a:t>第二层（</a:t>
            </a:r>
            <a:r>
              <a:rPr lang="en-US" altLang="zh-CN" dirty="0"/>
              <a:t>c</a:t>
            </a:r>
            <a:r>
              <a:rPr lang="zh-CN" altLang="en-US" dirty="0"/>
              <a:t>）到第</a:t>
            </a:r>
            <a:r>
              <a:rPr lang="en-US" altLang="zh-CN" dirty="0"/>
              <a:t>n-1</a:t>
            </a:r>
            <a:r>
              <a:rPr lang="zh-CN" altLang="en-US" dirty="0"/>
              <a:t>层，即中间层，加入</a:t>
            </a:r>
            <a:r>
              <a:rPr lang="en-US" altLang="zh-CN" dirty="0"/>
              <a:t>Batch Normalize</a:t>
            </a:r>
            <a:r>
              <a:rPr lang="zh-CN" altLang="en-US" dirty="0"/>
              <a:t> 处理</a:t>
            </a:r>
            <a:endParaRPr lang="en-US" altLang="zh-CN" dirty="0"/>
          </a:p>
          <a:p>
            <a:r>
              <a:rPr lang="zh-CN" altLang="en-US" dirty="0"/>
              <a:t>第三层（</a:t>
            </a:r>
            <a:r>
              <a:rPr lang="en-US" altLang="zh-CN" dirty="0"/>
              <a:t>c</a:t>
            </a:r>
            <a:r>
              <a:rPr lang="zh-CN" altLang="en-US" dirty="0"/>
              <a:t>）最后一层，输出层，这一层输出仅有卷积处理。</a:t>
            </a:r>
            <a:endParaRPr lang="en-US" altLang="zh-CN" dirty="0"/>
          </a:p>
          <a:p>
            <a:r>
              <a:rPr lang="zh-CN" altLang="en-US" dirty="0"/>
              <a:t>需要注意的是，在每层网络进行处理前，首先对边缘填充</a:t>
            </a:r>
            <a:r>
              <a:rPr lang="en-US" altLang="zh-CN" dirty="0"/>
              <a:t>0</a:t>
            </a:r>
            <a:r>
              <a:rPr lang="zh-CN" altLang="en-US" dirty="0"/>
              <a:t>，来保证卷积处理后尺寸不变</a:t>
            </a:r>
            <a:endParaRPr lang="en-US" altLang="zh-CN" dirty="0"/>
          </a:p>
          <a:p>
            <a:endParaRPr lang="en-US" altLang="zh-CN" dirty="0"/>
          </a:p>
          <a:p>
            <a:r>
              <a:rPr lang="zh-CN" altLang="en-US" dirty="0"/>
              <a:t>（批量归一化：通过对输入值的分布进行调整来加快深度网络的训练）</a:t>
            </a:r>
            <a:endParaRPr lang="en-US" altLang="zh-CN" dirty="0"/>
          </a:p>
          <a:p>
            <a:endParaRPr lang="en-US" altLang="zh-CN" dirty="0"/>
          </a:p>
        </p:txBody>
      </p:sp>
      <p:sp>
        <p:nvSpPr>
          <p:cNvPr id="4" name="灯片编号占位符 3"/>
          <p:cNvSpPr>
            <a:spLocks noGrp="1"/>
          </p:cNvSpPr>
          <p:nvPr>
            <p:ph type="sldNum" sz="quarter" idx="10"/>
          </p:nvPr>
        </p:nvSpPr>
        <p:spPr/>
        <p:txBody>
          <a:bodyPr/>
          <a:lstStyle/>
          <a:p>
            <a:fld id="{E715C519-439B-4A9A-BB76-F7501A8B0210}" type="slidenum">
              <a:rPr lang="zh-CN" altLang="en-US" smtClean="0"/>
              <a:t>13</a:t>
            </a:fld>
            <a:endParaRPr lang="zh-CN" altLang="en-US"/>
          </a:p>
        </p:txBody>
      </p:sp>
    </p:spTree>
    <p:extLst>
      <p:ext uri="{BB962C8B-B14F-4D97-AF65-F5344CB8AC3E}">
        <p14:creationId xmlns:p14="http://schemas.microsoft.com/office/powerpoint/2010/main" val="22900156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t>损失函数的计算采用最小二乘法则</a:t>
            </a:r>
            <a:r>
              <a:rPr lang="en-US" altLang="zh-CN" sz="1200" dirty="0"/>
              <a:t> </a:t>
            </a:r>
          </a:p>
          <a:p>
            <a:r>
              <a:rPr lang="zh-CN" altLang="en-US" sz="1200" dirty="0"/>
              <a:t>（损失函数值为真实噪声与输出噪声的差值的平方的平均值）</a:t>
            </a:r>
            <a:endParaRPr lang="en-US" altLang="zh-CN" sz="1200" dirty="0"/>
          </a:p>
          <a:p>
            <a:endParaRPr lang="zh-CN" altLang="en-US" sz="1200" dirty="0"/>
          </a:p>
          <a:p>
            <a:endParaRPr lang="zh-CN" altLang="en-US" dirty="0"/>
          </a:p>
        </p:txBody>
      </p:sp>
      <p:sp>
        <p:nvSpPr>
          <p:cNvPr id="4" name="灯片编号占位符 3"/>
          <p:cNvSpPr>
            <a:spLocks noGrp="1"/>
          </p:cNvSpPr>
          <p:nvPr>
            <p:ph type="sldNum" sz="quarter" idx="10"/>
          </p:nvPr>
        </p:nvSpPr>
        <p:spPr/>
        <p:txBody>
          <a:bodyPr/>
          <a:lstStyle/>
          <a:p>
            <a:fld id="{E715C519-439B-4A9A-BB76-F7501A8B0210}" type="slidenum">
              <a:rPr lang="zh-CN" altLang="en-US" smtClean="0"/>
              <a:t>14</a:t>
            </a:fld>
            <a:endParaRPr lang="zh-CN" altLang="en-US"/>
          </a:p>
        </p:txBody>
      </p:sp>
    </p:spTree>
    <p:extLst>
      <p:ext uri="{BB962C8B-B14F-4D97-AF65-F5344CB8AC3E}">
        <p14:creationId xmlns:p14="http://schemas.microsoft.com/office/powerpoint/2010/main" val="4885541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那么接下来，就是训练数据</a:t>
            </a:r>
            <a:r>
              <a:rPr lang="en-US" altLang="zh-CN" dirty="0"/>
              <a:t>……</a:t>
            </a:r>
          </a:p>
        </p:txBody>
      </p:sp>
      <p:sp>
        <p:nvSpPr>
          <p:cNvPr id="4" name="灯片编号占位符 3"/>
          <p:cNvSpPr>
            <a:spLocks noGrp="1"/>
          </p:cNvSpPr>
          <p:nvPr>
            <p:ph type="sldNum" sz="quarter" idx="10"/>
          </p:nvPr>
        </p:nvSpPr>
        <p:spPr/>
        <p:txBody>
          <a:bodyPr/>
          <a:lstStyle/>
          <a:p>
            <a:fld id="{E715C519-439B-4A9A-BB76-F7501A8B0210}" type="slidenum">
              <a:rPr lang="zh-CN" altLang="en-US" smtClean="0"/>
              <a:t>15</a:t>
            </a:fld>
            <a:endParaRPr lang="zh-CN" altLang="en-US"/>
          </a:p>
        </p:txBody>
      </p:sp>
    </p:spTree>
    <p:extLst>
      <p:ext uri="{BB962C8B-B14F-4D97-AF65-F5344CB8AC3E}">
        <p14:creationId xmlns:p14="http://schemas.microsoft.com/office/powerpoint/2010/main" val="25533646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首先，训练使用的图像是从互联网上下载到以及使用爬虫爬到的图虫网的摄影作品。</a:t>
            </a:r>
          </a:p>
        </p:txBody>
      </p:sp>
      <p:sp>
        <p:nvSpPr>
          <p:cNvPr id="4" name="灯片编号占位符 3"/>
          <p:cNvSpPr>
            <a:spLocks noGrp="1"/>
          </p:cNvSpPr>
          <p:nvPr>
            <p:ph type="sldNum" sz="quarter" idx="10"/>
          </p:nvPr>
        </p:nvSpPr>
        <p:spPr/>
        <p:txBody>
          <a:bodyPr/>
          <a:lstStyle/>
          <a:p>
            <a:fld id="{E715C519-439B-4A9A-BB76-F7501A8B0210}" type="slidenum">
              <a:rPr lang="zh-CN" altLang="en-US" smtClean="0"/>
              <a:t>16</a:t>
            </a:fld>
            <a:endParaRPr lang="zh-CN" altLang="en-US"/>
          </a:p>
        </p:txBody>
      </p:sp>
    </p:spTree>
    <p:extLst>
      <p:ext uri="{BB962C8B-B14F-4D97-AF65-F5344CB8AC3E}">
        <p14:creationId xmlns:p14="http://schemas.microsoft.com/office/powerpoint/2010/main" val="20220950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我们将它处理成训练数据</a:t>
            </a:r>
            <a:endParaRPr lang="en-US" altLang="zh-CN" dirty="0"/>
          </a:p>
          <a:p>
            <a:r>
              <a:rPr lang="zh-CN" altLang="en-US" dirty="0"/>
              <a:t>对于原图（</a:t>
            </a:r>
            <a:r>
              <a:rPr lang="en-US" altLang="zh-CN" dirty="0"/>
              <a:t>c</a:t>
            </a:r>
            <a:r>
              <a:rPr lang="zh-CN" altLang="en-US" dirty="0"/>
              <a:t>），叠加一个高斯噪声后的图像作为（</a:t>
            </a:r>
            <a:r>
              <a:rPr lang="en-US" altLang="zh-CN" dirty="0"/>
              <a:t>c</a:t>
            </a:r>
            <a:r>
              <a:rPr lang="zh-CN" altLang="en-US" dirty="0"/>
              <a:t>）输入数据</a:t>
            </a:r>
            <a:r>
              <a:rPr lang="en-US" altLang="zh-CN" dirty="0"/>
              <a:t>data</a:t>
            </a:r>
          </a:p>
          <a:p>
            <a:r>
              <a:rPr lang="zh-CN" altLang="en-US" dirty="0"/>
              <a:t>噪声信息作为训练的目标</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a:t>
            </a:r>
            <a:r>
              <a:rPr lang="en-US" altLang="zh-CN" dirty="0"/>
              <a:t>c</a:t>
            </a:r>
            <a:r>
              <a:rPr lang="zh-CN" altLang="en-US" dirty="0"/>
              <a:t>）保存为</a:t>
            </a:r>
            <a:r>
              <a:rPr lang="en-US" altLang="zh-CN" dirty="0"/>
              <a:t>mat</a:t>
            </a:r>
            <a:r>
              <a:rPr lang="zh-CN" altLang="en-US" dirty="0"/>
              <a:t>数据格式</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a:t>
            </a:r>
            <a:r>
              <a:rPr lang="en-US" altLang="zh-CN" dirty="0"/>
              <a:t>c</a:t>
            </a:r>
            <a:r>
              <a:rPr lang="zh-CN" altLang="en-US" dirty="0"/>
              <a:t>）以下所有的训练以及测试，均使用相同的平台进行</a:t>
            </a:r>
            <a:endParaRPr lang="en-US" altLang="zh-CN" dirty="0"/>
          </a:p>
          <a:p>
            <a:endParaRPr lang="en-US" altLang="zh-CN" dirty="0"/>
          </a:p>
          <a:p>
            <a:r>
              <a:rPr lang="zh-CN" altLang="en-US" dirty="0"/>
              <a:t>（</a:t>
            </a:r>
            <a:r>
              <a:rPr lang="en-US" altLang="zh-CN" dirty="0"/>
              <a:t>mat</a:t>
            </a:r>
            <a:r>
              <a:rPr lang="zh-CN" altLang="en-US" dirty="0"/>
              <a:t>文件在使用过程中会全部加载到</a:t>
            </a:r>
            <a:r>
              <a:rPr lang="en-US" altLang="zh-CN" dirty="0"/>
              <a:t>ram</a:t>
            </a:r>
            <a:r>
              <a:rPr lang="zh-CN" altLang="en-US" dirty="0"/>
              <a:t>，提高读取速度）</a:t>
            </a:r>
            <a:endParaRPr lang="en-US" altLang="zh-CN" dirty="0"/>
          </a:p>
        </p:txBody>
      </p:sp>
      <p:sp>
        <p:nvSpPr>
          <p:cNvPr id="4" name="灯片编号占位符 3"/>
          <p:cNvSpPr>
            <a:spLocks noGrp="1"/>
          </p:cNvSpPr>
          <p:nvPr>
            <p:ph type="sldNum" sz="quarter" idx="10"/>
          </p:nvPr>
        </p:nvSpPr>
        <p:spPr/>
        <p:txBody>
          <a:bodyPr/>
          <a:lstStyle/>
          <a:p>
            <a:fld id="{E715C519-439B-4A9A-BB76-F7501A8B0210}" type="slidenum">
              <a:rPr lang="zh-CN" altLang="en-US" smtClean="0"/>
              <a:t>17</a:t>
            </a:fld>
            <a:endParaRPr lang="zh-CN" altLang="en-US"/>
          </a:p>
        </p:txBody>
      </p:sp>
    </p:spTree>
    <p:extLst>
      <p:ext uri="{BB962C8B-B14F-4D97-AF65-F5344CB8AC3E}">
        <p14:creationId xmlns:p14="http://schemas.microsoft.com/office/powerpoint/2010/main" val="7411564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使用刚刚提到的网络结构，由于我们有对性能的要求，所以在保证效果的情况下，尽量简化网络结构。</a:t>
            </a:r>
            <a:endParaRPr lang="en-US" altLang="zh-CN" dirty="0"/>
          </a:p>
          <a:p>
            <a:r>
              <a:rPr lang="zh-CN" altLang="en-US" dirty="0"/>
              <a:t>所以这里使用一个（</a:t>
            </a:r>
            <a:r>
              <a:rPr lang="en-US" altLang="zh-CN" dirty="0"/>
              <a:t>c</a:t>
            </a:r>
            <a:r>
              <a:rPr lang="zh-CN" altLang="en-US" dirty="0"/>
              <a:t>）结构较为简单的层网络。</a:t>
            </a:r>
            <a:endParaRPr lang="en-US" altLang="zh-CN" dirty="0"/>
          </a:p>
          <a:p>
            <a:r>
              <a:rPr lang="zh-CN" altLang="en-US" dirty="0"/>
              <a:t>（理论上，网络层越多，提取的特征信息就会越多，训练速度、运行速度也会变慢。）</a:t>
            </a:r>
            <a:endParaRPr lang="en-US" altLang="zh-CN" dirty="0"/>
          </a:p>
        </p:txBody>
      </p:sp>
      <p:sp>
        <p:nvSpPr>
          <p:cNvPr id="4" name="灯片编号占位符 3"/>
          <p:cNvSpPr>
            <a:spLocks noGrp="1"/>
          </p:cNvSpPr>
          <p:nvPr>
            <p:ph type="sldNum" sz="quarter" idx="10"/>
          </p:nvPr>
        </p:nvSpPr>
        <p:spPr/>
        <p:txBody>
          <a:bodyPr/>
          <a:lstStyle/>
          <a:p>
            <a:fld id="{E715C519-439B-4A9A-BB76-F7501A8B0210}" type="slidenum">
              <a:rPr lang="zh-CN" altLang="en-US" smtClean="0"/>
              <a:t>18</a:t>
            </a:fld>
            <a:endParaRPr lang="zh-CN" altLang="en-US"/>
          </a:p>
        </p:txBody>
      </p:sp>
    </p:spTree>
    <p:extLst>
      <p:ext uri="{BB962C8B-B14F-4D97-AF65-F5344CB8AC3E}">
        <p14:creationId xmlns:p14="http://schemas.microsoft.com/office/powerpoint/2010/main" val="7157752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我们用，</a:t>
            </a:r>
            <a:r>
              <a:rPr lang="en-US" altLang="zh-CN" dirty="0"/>
              <a:t>1 </a:t>
            </a:r>
            <a:r>
              <a:rPr lang="zh-CN" altLang="en-US" dirty="0"/>
              <a:t>峰值信噪比或者信噪比，</a:t>
            </a:r>
            <a:r>
              <a:rPr lang="en-US" altLang="zh-CN" dirty="0"/>
              <a:t>2 </a:t>
            </a:r>
            <a:r>
              <a:rPr lang="zh-CN" altLang="en-US" dirty="0"/>
              <a:t>细节保留程度，</a:t>
            </a:r>
            <a:r>
              <a:rPr lang="en-US" altLang="zh-CN" dirty="0"/>
              <a:t>3 </a:t>
            </a:r>
            <a:r>
              <a:rPr lang="zh-CN" altLang="en-US" dirty="0"/>
              <a:t>算法运行时间 来衡量算法</a:t>
            </a:r>
            <a:endParaRPr lang="en-US" altLang="zh-CN" dirty="0"/>
          </a:p>
        </p:txBody>
      </p:sp>
      <p:sp>
        <p:nvSpPr>
          <p:cNvPr id="4" name="灯片编号占位符 3"/>
          <p:cNvSpPr>
            <a:spLocks noGrp="1"/>
          </p:cNvSpPr>
          <p:nvPr>
            <p:ph type="sldNum" sz="quarter" idx="10"/>
          </p:nvPr>
        </p:nvSpPr>
        <p:spPr/>
        <p:txBody>
          <a:bodyPr/>
          <a:lstStyle/>
          <a:p>
            <a:fld id="{E715C519-439B-4A9A-BB76-F7501A8B0210}" type="slidenum">
              <a:rPr lang="zh-CN" altLang="en-US" smtClean="0"/>
              <a:t>19</a:t>
            </a:fld>
            <a:endParaRPr lang="zh-CN" altLang="en-US"/>
          </a:p>
        </p:txBody>
      </p:sp>
    </p:spTree>
    <p:extLst>
      <p:ext uri="{BB962C8B-B14F-4D97-AF65-F5344CB8AC3E}">
        <p14:creationId xmlns:p14="http://schemas.microsoft.com/office/powerpoint/2010/main" val="1315850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我大概分为这几个部分来讲解我做过的工作</a:t>
            </a:r>
          </a:p>
        </p:txBody>
      </p:sp>
      <p:sp>
        <p:nvSpPr>
          <p:cNvPr id="4" name="灯片编号占位符 3"/>
          <p:cNvSpPr>
            <a:spLocks noGrp="1"/>
          </p:cNvSpPr>
          <p:nvPr>
            <p:ph type="sldNum" sz="quarter" idx="10"/>
          </p:nvPr>
        </p:nvSpPr>
        <p:spPr/>
        <p:txBody>
          <a:bodyPr/>
          <a:lstStyle/>
          <a:p>
            <a:fld id="{E715C519-439B-4A9A-BB76-F7501A8B0210}" type="slidenum">
              <a:rPr lang="zh-CN" altLang="en-US" smtClean="0"/>
              <a:t>2</a:t>
            </a:fld>
            <a:endParaRPr lang="zh-CN" altLang="en-US"/>
          </a:p>
        </p:txBody>
      </p:sp>
    </p:spTree>
    <p:extLst>
      <p:ext uri="{BB962C8B-B14F-4D97-AF65-F5344CB8AC3E}">
        <p14:creationId xmlns:p14="http://schemas.microsoft.com/office/powerpoint/2010/main" val="144589212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接下来，是第四章。我们去噪测试分为三个部分</a:t>
            </a:r>
            <a:r>
              <a:rPr lang="en-US" altLang="zh-CN" dirty="0"/>
              <a:t>……</a:t>
            </a:r>
          </a:p>
        </p:txBody>
      </p:sp>
      <p:sp>
        <p:nvSpPr>
          <p:cNvPr id="4" name="灯片编号占位符 3"/>
          <p:cNvSpPr>
            <a:spLocks noGrp="1"/>
          </p:cNvSpPr>
          <p:nvPr>
            <p:ph type="sldNum" sz="quarter" idx="10"/>
          </p:nvPr>
        </p:nvSpPr>
        <p:spPr/>
        <p:txBody>
          <a:bodyPr/>
          <a:lstStyle/>
          <a:p>
            <a:fld id="{E715C519-439B-4A9A-BB76-F7501A8B0210}" type="slidenum">
              <a:rPr lang="zh-CN" altLang="en-US" smtClean="0"/>
              <a:t>20</a:t>
            </a:fld>
            <a:endParaRPr lang="zh-CN" altLang="en-US"/>
          </a:p>
        </p:txBody>
      </p:sp>
    </p:spTree>
    <p:extLst>
      <p:ext uri="{BB962C8B-B14F-4D97-AF65-F5344CB8AC3E}">
        <p14:creationId xmlns:p14="http://schemas.microsoft.com/office/powerpoint/2010/main" val="24183842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测试分为三个部分</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1.</a:t>
            </a:r>
            <a:r>
              <a:rPr lang="zh-CN" altLang="en-US" dirty="0"/>
              <a:t>高斯噪声水平固定的灰度图去噪</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2.</a:t>
            </a:r>
            <a:r>
              <a:rPr lang="zh-CN" altLang="en-US" dirty="0"/>
              <a:t>不同尺寸、多通道去噪</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3.</a:t>
            </a:r>
            <a:r>
              <a:rPr lang="zh-CN" altLang="en-US" dirty="0"/>
              <a:t>对于不固定高斯噪声水平的图像去噪</a:t>
            </a:r>
          </a:p>
        </p:txBody>
      </p:sp>
      <p:sp>
        <p:nvSpPr>
          <p:cNvPr id="4" name="灯片编号占位符 3"/>
          <p:cNvSpPr>
            <a:spLocks noGrp="1"/>
          </p:cNvSpPr>
          <p:nvPr>
            <p:ph type="sldNum" sz="quarter" idx="10"/>
          </p:nvPr>
        </p:nvSpPr>
        <p:spPr/>
        <p:txBody>
          <a:bodyPr/>
          <a:lstStyle/>
          <a:p>
            <a:fld id="{E715C519-439B-4A9A-BB76-F7501A8B0210}" type="slidenum">
              <a:rPr lang="zh-CN" altLang="en-US" smtClean="0"/>
              <a:t>21</a:t>
            </a:fld>
            <a:endParaRPr lang="zh-CN" altLang="en-US"/>
          </a:p>
        </p:txBody>
      </p:sp>
    </p:spTree>
    <p:extLst>
      <p:ext uri="{BB962C8B-B14F-4D97-AF65-F5344CB8AC3E}">
        <p14:creationId xmlns:p14="http://schemas.microsoft.com/office/powerpoint/2010/main" val="355657153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首先是高斯噪声水平固定的灰度图，我们用图形学经典的</a:t>
            </a:r>
            <a:r>
              <a:rPr lang="en-US" altLang="zh-CN" dirty="0"/>
              <a:t>12</a:t>
            </a:r>
            <a:r>
              <a:rPr lang="zh-CN" altLang="en-US" dirty="0"/>
              <a:t>个图去测试去噪效果。</a:t>
            </a:r>
            <a:endParaRPr lang="en-US" altLang="zh-CN" dirty="0"/>
          </a:p>
          <a:p>
            <a:r>
              <a:rPr lang="zh-CN" altLang="en-US" dirty="0"/>
              <a:t>固定高斯噪声（</a:t>
            </a:r>
            <a:r>
              <a:rPr lang="en-US" altLang="zh-CN" dirty="0"/>
              <a:t>c</a:t>
            </a:r>
            <a:r>
              <a:rPr lang="zh-CN" altLang="en-US" dirty="0"/>
              <a:t>）的标准差为</a:t>
            </a:r>
            <a:r>
              <a:rPr lang="en-US" altLang="zh-CN" dirty="0"/>
              <a:t>16</a:t>
            </a:r>
            <a:r>
              <a:rPr lang="zh-CN" altLang="en-US" dirty="0"/>
              <a:t>，制作数据集，</a:t>
            </a:r>
            <a:endParaRPr lang="en-US" altLang="zh-CN" dirty="0"/>
          </a:p>
          <a:p>
            <a:r>
              <a:rPr lang="zh-CN" altLang="en-US" dirty="0"/>
              <a:t>（</a:t>
            </a:r>
            <a:r>
              <a:rPr lang="en-US" altLang="zh-CN" dirty="0"/>
              <a:t>c</a:t>
            </a:r>
            <a:r>
              <a:rPr lang="zh-CN" altLang="en-US" dirty="0"/>
              <a:t>）经过</a:t>
            </a:r>
            <a:r>
              <a:rPr lang="en-US" altLang="zh-CN" dirty="0"/>
              <a:t>9</a:t>
            </a:r>
            <a:r>
              <a:rPr lang="zh-CN" altLang="en-US" dirty="0"/>
              <a:t>个多小时的训练。最终我们得到这样的结果</a:t>
            </a:r>
            <a:r>
              <a:rPr lang="en-US" altLang="zh-CN" dirty="0"/>
              <a:t>……</a:t>
            </a:r>
            <a:endParaRPr lang="zh-CN" altLang="en-US" dirty="0"/>
          </a:p>
        </p:txBody>
      </p:sp>
      <p:sp>
        <p:nvSpPr>
          <p:cNvPr id="4" name="灯片编号占位符 3"/>
          <p:cNvSpPr>
            <a:spLocks noGrp="1"/>
          </p:cNvSpPr>
          <p:nvPr>
            <p:ph type="sldNum" sz="quarter" idx="10"/>
          </p:nvPr>
        </p:nvSpPr>
        <p:spPr/>
        <p:txBody>
          <a:bodyPr/>
          <a:lstStyle/>
          <a:p>
            <a:fld id="{E715C519-439B-4A9A-BB76-F7501A8B0210}" type="slidenum">
              <a:rPr lang="zh-CN" altLang="en-US" smtClean="0"/>
              <a:t>22</a:t>
            </a:fld>
            <a:endParaRPr lang="zh-CN" altLang="en-US"/>
          </a:p>
        </p:txBody>
      </p:sp>
    </p:spTree>
    <p:extLst>
      <p:ext uri="{BB962C8B-B14F-4D97-AF65-F5344CB8AC3E}">
        <p14:creationId xmlns:p14="http://schemas.microsoft.com/office/powerpoint/2010/main" val="311853490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首先我们看一组对比图。左边是包含噪声的图像，中间是去噪后图像，右边是原图。</a:t>
            </a:r>
            <a:endParaRPr lang="en-US" altLang="zh-CN" dirty="0"/>
          </a:p>
          <a:p>
            <a:r>
              <a:rPr lang="zh-CN" altLang="en-US" dirty="0"/>
              <a:t>我们放大（</a:t>
            </a:r>
            <a:r>
              <a:rPr lang="en-US" altLang="zh-CN" dirty="0"/>
              <a:t>c</a:t>
            </a:r>
            <a:r>
              <a:rPr lang="zh-CN" altLang="en-US" dirty="0"/>
              <a:t>）看一下细节。</a:t>
            </a:r>
            <a:endParaRPr lang="en-US" altLang="zh-CN" dirty="0"/>
          </a:p>
          <a:p>
            <a:r>
              <a:rPr lang="zh-CN" altLang="en-US" dirty="0"/>
              <a:t>能看到，裤子上的细节保留的还算较为完整</a:t>
            </a:r>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E715C519-439B-4A9A-BB76-F7501A8B0210}" type="slidenum">
              <a:rPr lang="zh-CN" altLang="en-US" smtClean="0"/>
              <a:t>23</a:t>
            </a:fld>
            <a:endParaRPr lang="zh-CN" altLang="en-US"/>
          </a:p>
        </p:txBody>
      </p:sp>
    </p:spTree>
    <p:extLst>
      <p:ext uri="{BB962C8B-B14F-4D97-AF65-F5344CB8AC3E}">
        <p14:creationId xmlns:p14="http://schemas.microsoft.com/office/powerpoint/2010/main" val="178467228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看一下更多的对比</a:t>
            </a:r>
            <a:endParaRPr lang="en-US" altLang="zh-CN" dirty="0"/>
          </a:p>
          <a:p>
            <a:r>
              <a:rPr lang="zh-CN" altLang="en-US" dirty="0"/>
              <a:t>从左到右：分别是纯净的图像原图、卷积网络去噪、平均滤波去噪以及</a:t>
            </a:r>
            <a:r>
              <a:rPr lang="en-US" altLang="zh-CN" dirty="0"/>
              <a:t>BM3D</a:t>
            </a:r>
            <a:r>
              <a:rPr lang="zh-CN" altLang="en-US" dirty="0"/>
              <a:t>算法去噪</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a:t>
            </a:r>
            <a:r>
              <a:rPr lang="en-US" altLang="zh-CN" dirty="0"/>
              <a:t>c</a:t>
            </a:r>
            <a:r>
              <a:rPr lang="zh-CN" altLang="en-US" dirty="0"/>
              <a:t>）看一下数据</a:t>
            </a:r>
            <a:endParaRPr lang="en-US" altLang="zh-CN" dirty="0"/>
          </a:p>
          <a:p>
            <a:r>
              <a:rPr lang="zh-CN" altLang="en-US" dirty="0"/>
              <a:t>首先，我们能看到，即使是这样结构简单的卷积网络，仍然拥有</a:t>
            </a:r>
            <a:r>
              <a:rPr lang="en-US" altLang="zh-CN" dirty="0"/>
              <a:t>BM3D</a:t>
            </a:r>
            <a:r>
              <a:rPr lang="zh-CN" altLang="en-US" dirty="0"/>
              <a:t>接近的去噪效果。</a:t>
            </a:r>
            <a:endParaRPr lang="en-US" altLang="zh-CN" dirty="0"/>
          </a:p>
          <a:p>
            <a:r>
              <a:rPr lang="zh-CN" altLang="en-US" dirty="0"/>
              <a:t>看一下运行时间，（</a:t>
            </a:r>
            <a:r>
              <a:rPr lang="en-US" altLang="zh-CN" dirty="0"/>
              <a:t>c</a:t>
            </a:r>
            <a:r>
              <a:rPr lang="zh-CN" altLang="en-US" dirty="0"/>
              <a:t>）我们发现无论是</a:t>
            </a:r>
            <a:r>
              <a:rPr lang="en-US" altLang="zh-CN" dirty="0"/>
              <a:t>CPU</a:t>
            </a:r>
            <a:r>
              <a:rPr lang="zh-CN" altLang="en-US" dirty="0"/>
              <a:t>还是</a:t>
            </a:r>
            <a:r>
              <a:rPr lang="en-US" altLang="zh-CN" dirty="0"/>
              <a:t>GPU</a:t>
            </a:r>
            <a:r>
              <a:rPr lang="zh-CN" altLang="en-US" dirty="0"/>
              <a:t>，卷积网络均有比</a:t>
            </a:r>
            <a:r>
              <a:rPr lang="en-US" altLang="zh-CN" dirty="0"/>
              <a:t>BM3D</a:t>
            </a:r>
            <a:r>
              <a:rPr lang="zh-CN" altLang="en-US" dirty="0"/>
              <a:t>算法高出几十倍的性能。</a:t>
            </a:r>
            <a:endParaRPr lang="en-US" altLang="zh-CN" dirty="0"/>
          </a:p>
          <a:p>
            <a:r>
              <a:rPr lang="zh-CN" altLang="en-US" dirty="0"/>
              <a:t>接下来，我们看一下彩色图像去噪</a:t>
            </a:r>
            <a:r>
              <a:rPr lang="en-US" altLang="zh-CN" dirty="0"/>
              <a:t>…</a:t>
            </a:r>
          </a:p>
          <a:p>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E715C519-439B-4A9A-BB76-F7501A8B0210}" type="slidenum">
              <a:rPr lang="zh-CN" altLang="en-US" smtClean="0"/>
              <a:t>24</a:t>
            </a:fld>
            <a:endParaRPr lang="zh-CN" altLang="en-US"/>
          </a:p>
        </p:txBody>
      </p:sp>
    </p:spTree>
    <p:extLst>
      <p:ext uri="{BB962C8B-B14F-4D97-AF65-F5344CB8AC3E}">
        <p14:creationId xmlns:p14="http://schemas.microsoft.com/office/powerpoint/2010/main" val="354993211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接下来，我们看一下彩色图像去噪。能够看出，去噪效果明显。</a:t>
            </a:r>
            <a:endParaRPr lang="en-US" altLang="zh-CN" dirty="0"/>
          </a:p>
          <a:p>
            <a:r>
              <a:rPr lang="zh-CN" altLang="en-US" dirty="0"/>
              <a:t>（这里同样使用结构比较简单的网络，理论上来说，去噪效果仍然可以有较大上升空间</a:t>
            </a:r>
            <a:r>
              <a:rPr lang="en-US" altLang="zh-CN" dirty="0"/>
              <a:t>…</a:t>
            </a:r>
            <a:r>
              <a:rPr lang="zh-CN" altLang="en-US" dirty="0"/>
              <a:t>（配置原因））</a:t>
            </a:r>
            <a:endParaRPr lang="en-US" altLang="zh-CN" dirty="0"/>
          </a:p>
          <a:p>
            <a:r>
              <a:rPr lang="zh-CN" altLang="en-US" dirty="0"/>
              <a:t>对于未知高斯噪声水平，我们（</a:t>
            </a:r>
            <a:r>
              <a:rPr lang="en-US" altLang="zh-CN" dirty="0"/>
              <a:t>c</a:t>
            </a:r>
            <a:r>
              <a:rPr lang="zh-CN" altLang="en-US" dirty="0"/>
              <a:t>）使用标准差为</a:t>
            </a:r>
            <a:r>
              <a:rPr lang="en-US" altLang="zh-CN" dirty="0"/>
              <a:t>6</a:t>
            </a:r>
            <a:r>
              <a:rPr lang="zh-CN" altLang="en-US" dirty="0"/>
              <a:t>到</a:t>
            </a:r>
            <a:r>
              <a:rPr lang="en-US" altLang="zh-CN" dirty="0"/>
              <a:t>26</a:t>
            </a:r>
            <a:r>
              <a:rPr lang="zh-CN" altLang="en-US" dirty="0"/>
              <a:t>的随机的噪声，对网络（</a:t>
            </a:r>
            <a:r>
              <a:rPr lang="en-US" altLang="zh-CN" dirty="0"/>
              <a:t>c</a:t>
            </a:r>
            <a:r>
              <a:rPr lang="zh-CN" altLang="en-US" dirty="0"/>
              <a:t>）进行了十几个小时的训练</a:t>
            </a:r>
            <a:endParaRPr lang="en-US" altLang="zh-CN" dirty="0"/>
          </a:p>
          <a:p>
            <a:r>
              <a:rPr lang="zh-CN" altLang="en-US" dirty="0"/>
              <a:t>我们只使用</a:t>
            </a:r>
            <a:r>
              <a:rPr lang="en-US" altLang="zh-CN" dirty="0" err="1"/>
              <a:t>lena</a:t>
            </a:r>
            <a:r>
              <a:rPr lang="zh-CN" altLang="en-US" dirty="0"/>
              <a:t>进行展示</a:t>
            </a:r>
          </a:p>
        </p:txBody>
      </p:sp>
      <p:sp>
        <p:nvSpPr>
          <p:cNvPr id="4" name="灯片编号占位符 3"/>
          <p:cNvSpPr>
            <a:spLocks noGrp="1"/>
          </p:cNvSpPr>
          <p:nvPr>
            <p:ph type="sldNum" sz="quarter" idx="10"/>
          </p:nvPr>
        </p:nvSpPr>
        <p:spPr/>
        <p:txBody>
          <a:bodyPr/>
          <a:lstStyle/>
          <a:p>
            <a:fld id="{E715C519-439B-4A9A-BB76-F7501A8B0210}" type="slidenum">
              <a:rPr lang="zh-CN" altLang="en-US" smtClean="0"/>
              <a:t>25</a:t>
            </a:fld>
            <a:endParaRPr lang="zh-CN" altLang="en-US"/>
          </a:p>
        </p:txBody>
      </p:sp>
    </p:spTree>
    <p:extLst>
      <p:ext uri="{BB962C8B-B14F-4D97-AF65-F5344CB8AC3E}">
        <p14:creationId xmlns:p14="http://schemas.microsoft.com/office/powerpoint/2010/main" val="280760608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这里，从左到右，分别是噪声图、卷积网络去噪的结果，还有</a:t>
            </a:r>
            <a:r>
              <a:rPr lang="en-US" altLang="zh-CN" dirty="0"/>
              <a:t>BM3D</a:t>
            </a:r>
            <a:r>
              <a:rPr lang="zh-CN" altLang="en-US" dirty="0"/>
              <a:t>算法参数针对标准差分别为</a:t>
            </a:r>
            <a:r>
              <a:rPr lang="en-US" altLang="zh-CN" dirty="0"/>
              <a:t>10</a:t>
            </a:r>
            <a:r>
              <a:rPr lang="zh-CN" altLang="en-US" dirty="0"/>
              <a:t>和</a:t>
            </a:r>
            <a:r>
              <a:rPr lang="en-US" altLang="zh-CN" dirty="0"/>
              <a:t>20</a:t>
            </a:r>
            <a:r>
              <a:rPr lang="zh-CN" altLang="en-US" dirty="0"/>
              <a:t>的情况下的去噪效果</a:t>
            </a:r>
            <a:endParaRPr lang="en-US" altLang="zh-CN" dirty="0"/>
          </a:p>
          <a:p>
            <a:r>
              <a:rPr lang="zh-CN" altLang="en-US" dirty="0"/>
              <a:t>这里分别是标准差为</a:t>
            </a:r>
            <a:r>
              <a:rPr lang="en-US" altLang="zh-CN" dirty="0"/>
              <a:t>6</a:t>
            </a:r>
            <a:r>
              <a:rPr lang="zh-CN" altLang="en-US" dirty="0"/>
              <a:t>和</a:t>
            </a:r>
            <a:r>
              <a:rPr lang="en-US" altLang="zh-CN" dirty="0"/>
              <a:t>12</a:t>
            </a:r>
            <a:r>
              <a:rPr lang="zh-CN" altLang="en-US" dirty="0"/>
              <a:t>的情况下的结果</a:t>
            </a:r>
          </a:p>
        </p:txBody>
      </p:sp>
      <p:sp>
        <p:nvSpPr>
          <p:cNvPr id="4" name="灯片编号占位符 3"/>
          <p:cNvSpPr>
            <a:spLocks noGrp="1"/>
          </p:cNvSpPr>
          <p:nvPr>
            <p:ph type="sldNum" sz="quarter" idx="10"/>
          </p:nvPr>
        </p:nvSpPr>
        <p:spPr/>
        <p:txBody>
          <a:bodyPr/>
          <a:lstStyle/>
          <a:p>
            <a:fld id="{E715C519-439B-4A9A-BB76-F7501A8B0210}" type="slidenum">
              <a:rPr lang="zh-CN" altLang="en-US" smtClean="0"/>
              <a:t>26</a:t>
            </a:fld>
            <a:endParaRPr lang="zh-CN" altLang="en-US"/>
          </a:p>
        </p:txBody>
      </p:sp>
    </p:spTree>
    <p:extLst>
      <p:ext uri="{BB962C8B-B14F-4D97-AF65-F5344CB8AC3E}">
        <p14:creationId xmlns:p14="http://schemas.microsoft.com/office/powerpoint/2010/main" val="379894178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我们继续加大噪声水平</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这里分别是标准差为</a:t>
            </a:r>
            <a:r>
              <a:rPr lang="en-US" altLang="zh-CN" dirty="0"/>
              <a:t>18</a:t>
            </a:r>
            <a:r>
              <a:rPr lang="zh-CN" altLang="en-US" dirty="0"/>
              <a:t>和</a:t>
            </a:r>
            <a:r>
              <a:rPr lang="en-US" altLang="zh-CN" dirty="0"/>
              <a:t>26</a:t>
            </a:r>
            <a:r>
              <a:rPr lang="zh-CN" altLang="en-US" dirty="0"/>
              <a:t>的情况下的结果</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（我们可以看到，当</a:t>
            </a:r>
            <a:r>
              <a:rPr lang="en-US" altLang="zh-CN" dirty="0"/>
              <a:t>BM3D</a:t>
            </a:r>
            <a:r>
              <a:rPr lang="zh-CN" altLang="en-US" dirty="0"/>
              <a:t>算法中设置参数与噪声水平较为匹配时，去噪效果很优秀，参数过大，会造成细节丢失的问题（比如，上一页），过小则会出现噪声残留的情况。）</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看一下数据。</a:t>
            </a:r>
          </a:p>
          <a:p>
            <a:endParaRPr lang="zh-CN" altLang="en-US" dirty="0"/>
          </a:p>
        </p:txBody>
      </p:sp>
      <p:sp>
        <p:nvSpPr>
          <p:cNvPr id="4" name="灯片编号占位符 3"/>
          <p:cNvSpPr>
            <a:spLocks noGrp="1"/>
          </p:cNvSpPr>
          <p:nvPr>
            <p:ph type="sldNum" sz="quarter" idx="10"/>
          </p:nvPr>
        </p:nvSpPr>
        <p:spPr/>
        <p:txBody>
          <a:bodyPr/>
          <a:lstStyle/>
          <a:p>
            <a:fld id="{E715C519-439B-4A9A-BB76-F7501A8B0210}" type="slidenum">
              <a:rPr lang="zh-CN" altLang="en-US" smtClean="0"/>
              <a:t>27</a:t>
            </a:fld>
            <a:endParaRPr lang="zh-CN" altLang="en-US"/>
          </a:p>
        </p:txBody>
      </p:sp>
    </p:spTree>
    <p:extLst>
      <p:ext uri="{BB962C8B-B14F-4D97-AF65-F5344CB8AC3E}">
        <p14:creationId xmlns:p14="http://schemas.microsoft.com/office/powerpoint/2010/main" val="402291395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（我们可以通过数据来看到这一现象），这里（</a:t>
            </a:r>
            <a:r>
              <a:rPr lang="en-US" altLang="zh-CN" dirty="0"/>
              <a:t>c</a:t>
            </a:r>
            <a:r>
              <a:rPr lang="zh-CN" altLang="en-US" dirty="0"/>
              <a:t>）还有一张图表。</a:t>
            </a:r>
            <a:endParaRPr lang="en-US" altLang="zh-CN" dirty="0"/>
          </a:p>
          <a:p>
            <a:r>
              <a:rPr lang="zh-CN" altLang="en-US" dirty="0"/>
              <a:t>可以看到，无论噪声水平高还是</a:t>
            </a:r>
            <a:r>
              <a:rPr lang="zh-CN" altLang="en-US"/>
              <a:t>低，卷积网络都</a:t>
            </a:r>
            <a:r>
              <a:rPr lang="zh-CN" altLang="en-US" dirty="0"/>
              <a:t>可以达到一个较为稳定的去噪效果。而且拥有很高的性能。</a:t>
            </a:r>
            <a:endParaRPr lang="en-US" altLang="zh-CN" dirty="0"/>
          </a:p>
          <a:p>
            <a:r>
              <a:rPr lang="zh-CN" altLang="en-US" dirty="0"/>
              <a:t>我们来回顾一下</a:t>
            </a:r>
            <a:r>
              <a:rPr lang="en-US" altLang="zh-CN" dirty="0"/>
              <a:t>……</a:t>
            </a:r>
            <a:endParaRPr lang="zh-CN" altLang="en-US" dirty="0"/>
          </a:p>
        </p:txBody>
      </p:sp>
      <p:sp>
        <p:nvSpPr>
          <p:cNvPr id="4" name="灯片编号占位符 3"/>
          <p:cNvSpPr>
            <a:spLocks noGrp="1"/>
          </p:cNvSpPr>
          <p:nvPr>
            <p:ph type="sldNum" sz="quarter" idx="10"/>
          </p:nvPr>
        </p:nvSpPr>
        <p:spPr/>
        <p:txBody>
          <a:bodyPr/>
          <a:lstStyle/>
          <a:p>
            <a:fld id="{E715C519-439B-4A9A-BB76-F7501A8B0210}" type="slidenum">
              <a:rPr lang="zh-CN" altLang="en-US" smtClean="0"/>
              <a:t>28</a:t>
            </a:fld>
            <a:endParaRPr lang="zh-CN" altLang="en-US"/>
          </a:p>
        </p:txBody>
      </p:sp>
    </p:spTree>
    <p:extLst>
      <p:ext uri="{BB962C8B-B14F-4D97-AF65-F5344CB8AC3E}">
        <p14:creationId xmlns:p14="http://schemas.microsoft.com/office/powerpoint/2010/main" val="394054998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我们来回顾一下，卷积网络去噪的适应性强、并行化较高、而且无需过多调参。因为它拥有较高的性能，则更加适用于任务繁重的服务器以及运算性能有限的移动终端。</a:t>
            </a:r>
            <a:endParaRPr lang="en-US" altLang="zh-CN" dirty="0"/>
          </a:p>
        </p:txBody>
      </p:sp>
      <p:sp>
        <p:nvSpPr>
          <p:cNvPr id="4" name="灯片编号占位符 3"/>
          <p:cNvSpPr>
            <a:spLocks noGrp="1"/>
          </p:cNvSpPr>
          <p:nvPr>
            <p:ph type="sldNum" sz="quarter" idx="10"/>
          </p:nvPr>
        </p:nvSpPr>
        <p:spPr/>
        <p:txBody>
          <a:bodyPr/>
          <a:lstStyle/>
          <a:p>
            <a:fld id="{E715C519-439B-4A9A-BB76-F7501A8B0210}" type="slidenum">
              <a:rPr lang="zh-CN" altLang="en-US" smtClean="0"/>
              <a:t>29</a:t>
            </a:fld>
            <a:endParaRPr lang="zh-CN" altLang="en-US"/>
          </a:p>
        </p:txBody>
      </p:sp>
    </p:spTree>
    <p:extLst>
      <p:ext uri="{BB962C8B-B14F-4D97-AF65-F5344CB8AC3E}">
        <p14:creationId xmlns:p14="http://schemas.microsoft.com/office/powerpoint/2010/main" val="42289873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首先，选题背景</a:t>
            </a:r>
          </a:p>
        </p:txBody>
      </p:sp>
      <p:sp>
        <p:nvSpPr>
          <p:cNvPr id="4" name="灯片编号占位符 3"/>
          <p:cNvSpPr>
            <a:spLocks noGrp="1"/>
          </p:cNvSpPr>
          <p:nvPr>
            <p:ph type="sldNum" sz="quarter" idx="10"/>
          </p:nvPr>
        </p:nvSpPr>
        <p:spPr/>
        <p:txBody>
          <a:bodyPr/>
          <a:lstStyle/>
          <a:p>
            <a:fld id="{E715C519-439B-4A9A-BB76-F7501A8B0210}" type="slidenum">
              <a:rPr lang="zh-CN" altLang="en-US" smtClean="0"/>
              <a:t>3</a:t>
            </a:fld>
            <a:endParaRPr lang="zh-CN" altLang="en-US"/>
          </a:p>
        </p:txBody>
      </p:sp>
    </p:spTree>
    <p:extLst>
      <p:ext uri="{BB962C8B-B14F-4D97-AF65-F5344CB8AC3E}">
        <p14:creationId xmlns:p14="http://schemas.microsoft.com/office/powerpoint/2010/main" val="395328728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以上即是我做过的工作，谢谢老师。</a:t>
            </a:r>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t>30</a:t>
            </a:fld>
            <a:endParaRPr kumimoji="1" lang="zh-CN" altLang="en-US"/>
          </a:p>
        </p:txBody>
      </p:sp>
    </p:spTree>
    <p:extLst>
      <p:ext uri="{BB962C8B-B14F-4D97-AF65-F5344CB8AC3E}">
        <p14:creationId xmlns:p14="http://schemas.microsoft.com/office/powerpoint/2010/main" val="4961310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现在，大家拍照也越来越多。但是由于暗光等等，图像会被噪声干扰，我们需要对图像进行去噪处理。同时，我也在研究学习深度学习</a:t>
            </a:r>
            <a:r>
              <a:rPr lang="en-US" altLang="zh-CN" dirty="0"/>
              <a:t>……</a:t>
            </a:r>
            <a:endParaRPr lang="zh-CN" altLang="en-US" dirty="0"/>
          </a:p>
        </p:txBody>
      </p:sp>
      <p:sp>
        <p:nvSpPr>
          <p:cNvPr id="4" name="灯片编号占位符 3"/>
          <p:cNvSpPr>
            <a:spLocks noGrp="1"/>
          </p:cNvSpPr>
          <p:nvPr>
            <p:ph type="sldNum" sz="quarter" idx="10"/>
          </p:nvPr>
        </p:nvSpPr>
        <p:spPr/>
        <p:txBody>
          <a:bodyPr/>
          <a:lstStyle/>
          <a:p>
            <a:fld id="{E715C519-439B-4A9A-BB76-F7501A8B0210}" type="slidenum">
              <a:rPr lang="zh-CN" altLang="en-US" smtClean="0"/>
              <a:t>4</a:t>
            </a:fld>
            <a:endParaRPr lang="zh-CN" altLang="en-US"/>
          </a:p>
        </p:txBody>
      </p:sp>
    </p:spTree>
    <p:extLst>
      <p:ext uri="{BB962C8B-B14F-4D97-AF65-F5344CB8AC3E}">
        <p14:creationId xmlns:p14="http://schemas.microsoft.com/office/powerpoint/2010/main" val="42729473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同时，我也是在研究学习深度学习。就想到深度学习进行图像去噪，所以就选择了这个课题。好，下面开始</a:t>
            </a:r>
            <a:r>
              <a:rPr lang="en-US" altLang="zh-CN" dirty="0"/>
              <a:t>…</a:t>
            </a:r>
            <a:endParaRPr lang="zh-CN" altLang="en-US" dirty="0"/>
          </a:p>
        </p:txBody>
      </p:sp>
      <p:sp>
        <p:nvSpPr>
          <p:cNvPr id="4" name="灯片编号占位符 3"/>
          <p:cNvSpPr>
            <a:spLocks noGrp="1"/>
          </p:cNvSpPr>
          <p:nvPr>
            <p:ph type="sldNum" sz="quarter" idx="10"/>
          </p:nvPr>
        </p:nvSpPr>
        <p:spPr/>
        <p:txBody>
          <a:bodyPr/>
          <a:lstStyle/>
          <a:p>
            <a:fld id="{E715C519-439B-4A9A-BB76-F7501A8B0210}" type="slidenum">
              <a:rPr lang="zh-CN" altLang="en-US" smtClean="0"/>
              <a:t>5</a:t>
            </a:fld>
            <a:endParaRPr lang="zh-CN" altLang="en-US"/>
          </a:p>
        </p:txBody>
      </p:sp>
    </p:spTree>
    <p:extLst>
      <p:ext uri="{BB962C8B-B14F-4D97-AF65-F5344CB8AC3E}">
        <p14:creationId xmlns:p14="http://schemas.microsoft.com/office/powerpoint/2010/main" val="19915976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首先是噪声模型（</a:t>
            </a:r>
            <a:r>
              <a:rPr lang="en-US" altLang="zh-CN" dirty="0"/>
              <a:t>c</a:t>
            </a:r>
            <a:r>
              <a:rPr lang="zh-CN" altLang="en-US" dirty="0"/>
              <a:t>）</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我们可以认为一个包含噪声的图像可以表示为</a:t>
            </a:r>
            <a:r>
              <a:rPr lang="en-US" altLang="zh-CN" dirty="0"/>
              <a:t>Y=R+N</a:t>
            </a:r>
          </a:p>
          <a:p>
            <a:r>
              <a:rPr lang="zh-CN" altLang="en-US" dirty="0"/>
              <a:t>其中，（</a:t>
            </a:r>
            <a:r>
              <a:rPr lang="en-US" altLang="zh-CN" dirty="0"/>
              <a:t>c</a:t>
            </a:r>
            <a:r>
              <a:rPr lang="zh-CN" altLang="en-US" dirty="0"/>
              <a:t>）</a:t>
            </a:r>
            <a:r>
              <a:rPr lang="en-US" altLang="zh-CN" dirty="0"/>
              <a:t>R</a:t>
            </a:r>
            <a:r>
              <a:rPr lang="zh-CN" altLang="en-US" dirty="0"/>
              <a:t>是纯净图像，（</a:t>
            </a:r>
            <a:r>
              <a:rPr lang="en-US" altLang="zh-CN" dirty="0"/>
              <a:t>c</a:t>
            </a:r>
            <a:r>
              <a:rPr lang="zh-CN" altLang="en-US" dirty="0"/>
              <a:t>）</a:t>
            </a:r>
            <a:r>
              <a:rPr lang="en-US" altLang="zh-CN" dirty="0"/>
              <a:t>N</a:t>
            </a:r>
            <a:r>
              <a:rPr lang="zh-CN" altLang="en-US" dirty="0"/>
              <a:t>为噪声，（</a:t>
            </a:r>
            <a:r>
              <a:rPr lang="en-US" altLang="zh-CN" dirty="0"/>
              <a:t>c</a:t>
            </a:r>
            <a:r>
              <a:rPr lang="zh-CN" altLang="en-US" dirty="0"/>
              <a:t>）</a:t>
            </a:r>
            <a:r>
              <a:rPr lang="en-US" altLang="zh-CN" dirty="0"/>
              <a:t>Y</a:t>
            </a:r>
            <a:r>
              <a:rPr lang="zh-CN" altLang="en-US" dirty="0"/>
              <a:t>是受到噪声干扰的图像。</a:t>
            </a:r>
            <a:endParaRPr lang="en-US" altLang="zh-CN" dirty="0"/>
          </a:p>
          <a:p>
            <a:endParaRPr lang="en-US" altLang="zh-CN" dirty="0"/>
          </a:p>
          <a:p>
            <a:r>
              <a:rPr lang="zh-CN" altLang="en-US" dirty="0"/>
              <a:t>我们认为大多数图像的噪声符合高斯分布，（</a:t>
            </a:r>
            <a:r>
              <a:rPr lang="en-US" altLang="zh-CN" dirty="0"/>
              <a:t>c</a:t>
            </a:r>
            <a:r>
              <a:rPr lang="zh-CN" altLang="en-US" dirty="0"/>
              <a:t>）</a:t>
            </a:r>
            <a:endParaRPr lang="en-US" altLang="zh-CN" dirty="0"/>
          </a:p>
          <a:p>
            <a:r>
              <a:rPr lang="zh-CN" altLang="en-US" dirty="0"/>
              <a:t>而在这里，与传统方法不同，我们根据</a:t>
            </a:r>
            <a:r>
              <a:rPr lang="en-US" altLang="zh-CN" dirty="0"/>
              <a:t>Y</a:t>
            </a:r>
            <a:r>
              <a:rPr lang="zh-CN" altLang="en-US" dirty="0"/>
              <a:t>，来预测噪声</a:t>
            </a:r>
            <a:r>
              <a:rPr lang="en-US" altLang="zh-CN" dirty="0"/>
              <a:t>N</a:t>
            </a:r>
            <a:r>
              <a:rPr lang="zh-CN" altLang="en-US" dirty="0"/>
              <a:t>，再做个减法来估计原图。</a:t>
            </a:r>
            <a:endParaRPr lang="en-US" altLang="zh-CN" dirty="0"/>
          </a:p>
          <a:p>
            <a:r>
              <a:rPr lang="zh-CN" altLang="en-US" dirty="0"/>
              <a:t>（世间万物各种特征实在太多，不如噪声特征更容易捕捉）</a:t>
            </a:r>
            <a:endParaRPr lang="en-US" altLang="zh-CN" dirty="0"/>
          </a:p>
        </p:txBody>
      </p:sp>
      <p:sp>
        <p:nvSpPr>
          <p:cNvPr id="4" name="灯片编号占位符 3"/>
          <p:cNvSpPr>
            <a:spLocks noGrp="1"/>
          </p:cNvSpPr>
          <p:nvPr>
            <p:ph type="sldNum" sz="quarter" idx="10"/>
          </p:nvPr>
        </p:nvSpPr>
        <p:spPr/>
        <p:txBody>
          <a:bodyPr/>
          <a:lstStyle/>
          <a:p>
            <a:fld id="{E715C519-439B-4A9A-BB76-F7501A8B0210}" type="slidenum">
              <a:rPr lang="zh-CN" altLang="en-US" smtClean="0"/>
              <a:t>6</a:t>
            </a:fld>
            <a:endParaRPr lang="zh-CN" altLang="en-US"/>
          </a:p>
        </p:txBody>
      </p:sp>
    </p:spTree>
    <p:extLst>
      <p:ext uri="{BB962C8B-B14F-4D97-AF65-F5344CB8AC3E}">
        <p14:creationId xmlns:p14="http://schemas.microsoft.com/office/powerpoint/2010/main" val="36996134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t>传统去噪算法大致可以分为两类，空间域降噪和变换域去噪，最近还有一些比较优秀的算法出现，</a:t>
            </a:r>
            <a:endParaRPr lang="en-US" altLang="zh-CN"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t>（</a:t>
            </a:r>
            <a:r>
              <a:rPr lang="en-US" altLang="zh-CN" sz="1200" dirty="0"/>
              <a:t>c</a:t>
            </a:r>
            <a:r>
              <a:rPr lang="zh-CN" altLang="en-US" sz="1200" dirty="0"/>
              <a:t>）比如</a:t>
            </a:r>
            <a:r>
              <a:rPr lang="en-US" altLang="zh-CN" sz="1200" dirty="0"/>
              <a:t>BM3D</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t>但是</a:t>
            </a:r>
            <a:r>
              <a:rPr lang="en-US" altLang="zh-CN" sz="1200" dirty="0"/>
              <a:t>BM3D</a:t>
            </a:r>
            <a:r>
              <a:rPr lang="zh-CN" altLang="en-US" sz="1200" dirty="0"/>
              <a:t>算法的一个缺点是，运算量较大，后面我们会有具体对比。</a:t>
            </a:r>
            <a:endParaRPr lang="en-US" altLang="zh-CN"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t>接下来是深度学习</a:t>
            </a:r>
            <a:r>
              <a:rPr lang="en-US" altLang="zh-CN" sz="1200"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dirty="0"/>
          </a:p>
          <a:p>
            <a:r>
              <a:rPr lang="zh-CN" altLang="en-US" dirty="0"/>
              <a:t>（空间域去噪就是直接对图像灰度值进行修改，平均滤波，中值滤波都是这种。）</a:t>
            </a:r>
            <a:endParaRPr lang="en-US" altLang="zh-CN" dirty="0"/>
          </a:p>
          <a:p>
            <a:r>
              <a:rPr lang="zh-CN" altLang="en-US" dirty="0"/>
              <a:t>（而频域去噪要先对图像做一个变换，变换到频域，处理后再做逆变换。常见的变换方法有傅立叶变换以及拉普拉斯变换等。）</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dirty="0"/>
          </a:p>
          <a:p>
            <a:endParaRPr lang="zh-CN" altLang="en-US" dirty="0"/>
          </a:p>
        </p:txBody>
      </p:sp>
      <p:sp>
        <p:nvSpPr>
          <p:cNvPr id="4" name="灯片编号占位符 3"/>
          <p:cNvSpPr>
            <a:spLocks noGrp="1"/>
          </p:cNvSpPr>
          <p:nvPr>
            <p:ph type="sldNum" sz="quarter" idx="10"/>
          </p:nvPr>
        </p:nvSpPr>
        <p:spPr/>
        <p:txBody>
          <a:bodyPr/>
          <a:lstStyle/>
          <a:p>
            <a:fld id="{E715C519-439B-4A9A-BB76-F7501A8B0210}" type="slidenum">
              <a:rPr lang="zh-CN" altLang="en-US" smtClean="0"/>
              <a:t>7</a:t>
            </a:fld>
            <a:endParaRPr lang="zh-CN" altLang="en-US"/>
          </a:p>
        </p:txBody>
      </p:sp>
    </p:spTree>
    <p:extLst>
      <p:ext uri="{BB962C8B-B14F-4D97-AF65-F5344CB8AC3E}">
        <p14:creationId xmlns:p14="http://schemas.microsoft.com/office/powerpoint/2010/main" val="19122997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接下来是深度学习，我们看到的是一个典型的全连接网络，</a:t>
            </a:r>
            <a:endParaRPr lang="en-US" altLang="zh-CN" dirty="0"/>
          </a:p>
          <a:p>
            <a:r>
              <a:rPr lang="zh-CN" altLang="en-US" dirty="0"/>
              <a:t>这里需要注意，图像去噪要求输出与输入的尺寸相同，也就是，输入层节点数和输出层节点数要相同。如果我们。。。</a:t>
            </a:r>
          </a:p>
        </p:txBody>
      </p:sp>
      <p:sp>
        <p:nvSpPr>
          <p:cNvPr id="4" name="灯片编号占位符 3"/>
          <p:cNvSpPr>
            <a:spLocks noGrp="1"/>
          </p:cNvSpPr>
          <p:nvPr>
            <p:ph type="sldNum" sz="quarter" idx="10"/>
          </p:nvPr>
        </p:nvSpPr>
        <p:spPr/>
        <p:txBody>
          <a:bodyPr/>
          <a:lstStyle/>
          <a:p>
            <a:fld id="{E715C519-439B-4A9A-BB76-F7501A8B0210}" type="slidenum">
              <a:rPr lang="zh-CN" altLang="en-US" smtClean="0"/>
              <a:t>8</a:t>
            </a:fld>
            <a:endParaRPr lang="zh-CN" altLang="en-US"/>
          </a:p>
        </p:txBody>
      </p:sp>
    </p:spTree>
    <p:extLst>
      <p:ext uri="{BB962C8B-B14F-4D97-AF65-F5344CB8AC3E}">
        <p14:creationId xmlns:p14="http://schemas.microsoft.com/office/powerpoint/2010/main" val="25561830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如果我们对一个尺寸为</a:t>
            </a:r>
            <a:r>
              <a:rPr lang="en-US" altLang="zh-CN" dirty="0"/>
              <a:t>256</a:t>
            </a:r>
            <a:r>
              <a:rPr lang="zh-CN" altLang="en-US" dirty="0"/>
              <a:t>*</a:t>
            </a:r>
            <a:r>
              <a:rPr lang="en-US" altLang="zh-CN" dirty="0"/>
              <a:t>256</a:t>
            </a:r>
            <a:r>
              <a:rPr lang="zh-CN" altLang="en-US" dirty="0"/>
              <a:t>（</a:t>
            </a:r>
            <a:r>
              <a:rPr lang="en-US" altLang="zh-CN" dirty="0"/>
              <a:t>c</a:t>
            </a:r>
            <a:r>
              <a:rPr lang="zh-CN" altLang="en-US" dirty="0"/>
              <a:t>）的图像进行去噪处理，那么每层网络的节点数就不能少于</a:t>
            </a:r>
            <a:r>
              <a:rPr lang="en-US" altLang="zh-CN" dirty="0"/>
              <a:t>65536</a:t>
            </a:r>
            <a:r>
              <a:rPr lang="zh-CN" altLang="en-US" dirty="0"/>
              <a:t>个节点（</a:t>
            </a:r>
            <a:r>
              <a:rPr lang="en-US" altLang="zh-CN" dirty="0"/>
              <a:t>c</a:t>
            </a:r>
            <a:r>
              <a:rPr lang="zh-CN" altLang="en-US" dirty="0"/>
              <a:t>），</a:t>
            </a:r>
            <a:endParaRPr lang="en-US" altLang="zh-CN" dirty="0"/>
          </a:p>
          <a:p>
            <a:r>
              <a:rPr lang="zh-CN" altLang="en-US" dirty="0"/>
              <a:t>（否则将造成数据损失。）</a:t>
            </a:r>
            <a:endParaRPr lang="en-US" altLang="zh-CN" dirty="0"/>
          </a:p>
          <a:p>
            <a:r>
              <a:rPr lang="zh-CN" altLang="en-US" dirty="0"/>
              <a:t>这样，每两层网络中权值的数量（</a:t>
            </a:r>
            <a:r>
              <a:rPr lang="en-US" altLang="zh-CN" dirty="0"/>
              <a:t>c</a:t>
            </a:r>
            <a:r>
              <a:rPr lang="zh-CN" altLang="en-US" dirty="0"/>
              <a:t>）就不能少于</a:t>
            </a:r>
            <a:r>
              <a:rPr lang="en-US" altLang="zh-CN" dirty="0"/>
              <a:t>65536</a:t>
            </a:r>
            <a:r>
              <a:rPr lang="zh-CN" altLang="en-US" dirty="0"/>
              <a:t>*</a:t>
            </a:r>
            <a:r>
              <a:rPr lang="en-US" altLang="zh-CN" dirty="0"/>
              <a:t>65536</a:t>
            </a:r>
            <a:r>
              <a:rPr lang="zh-CN" altLang="en-US" dirty="0"/>
              <a:t>个权值，接近</a:t>
            </a:r>
            <a:r>
              <a:rPr lang="en-US" altLang="zh-CN" dirty="0"/>
              <a:t>43</a:t>
            </a:r>
            <a:r>
              <a:rPr lang="zh-CN" altLang="en-US" dirty="0"/>
              <a:t>亿，太庞大了。所以我们看卷积网络</a:t>
            </a:r>
          </a:p>
        </p:txBody>
      </p:sp>
      <p:sp>
        <p:nvSpPr>
          <p:cNvPr id="4" name="灯片编号占位符 3"/>
          <p:cNvSpPr>
            <a:spLocks noGrp="1"/>
          </p:cNvSpPr>
          <p:nvPr>
            <p:ph type="sldNum" sz="quarter" idx="10"/>
          </p:nvPr>
        </p:nvSpPr>
        <p:spPr/>
        <p:txBody>
          <a:bodyPr/>
          <a:lstStyle/>
          <a:p>
            <a:fld id="{E715C519-439B-4A9A-BB76-F7501A8B0210}" type="slidenum">
              <a:rPr lang="zh-CN" altLang="en-US" smtClean="0"/>
              <a:t>9</a:t>
            </a:fld>
            <a:endParaRPr lang="zh-CN" altLang="en-US"/>
          </a:p>
        </p:txBody>
      </p:sp>
    </p:spTree>
    <p:extLst>
      <p:ext uri="{BB962C8B-B14F-4D97-AF65-F5344CB8AC3E}">
        <p14:creationId xmlns:p14="http://schemas.microsoft.com/office/powerpoint/2010/main" val="13979477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封面页">
    <p:spTree>
      <p:nvGrpSpPr>
        <p:cNvPr id="1" name=""/>
        <p:cNvGrpSpPr/>
        <p:nvPr/>
      </p:nvGrpSpPr>
      <p:grpSpPr>
        <a:xfrm>
          <a:off x="0" y="0"/>
          <a:ext cx="0" cy="0"/>
          <a:chOff x="0" y="0"/>
          <a:chExt cx="0" cy="0"/>
        </a:xfrm>
      </p:grpSpPr>
      <p:sp>
        <p:nvSpPr>
          <p:cNvPr id="2" name="矩形 1"/>
          <p:cNvSpPr/>
          <p:nvPr userDrawn="1"/>
        </p:nvSpPr>
        <p:spPr>
          <a:xfrm>
            <a:off x="7813964" y="0"/>
            <a:ext cx="4378036"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文本占位符 3"/>
          <p:cNvSpPr>
            <a:spLocks noGrp="1"/>
          </p:cNvSpPr>
          <p:nvPr>
            <p:ph type="body" sz="quarter" idx="10"/>
          </p:nvPr>
        </p:nvSpPr>
        <p:spPr>
          <a:xfrm>
            <a:off x="960723" y="3267182"/>
            <a:ext cx="5772586" cy="647272"/>
          </a:xfrm>
          <a:prstGeom prst="rect">
            <a:avLst/>
          </a:prstGeom>
        </p:spPr>
        <p:txBody>
          <a:bodyPr anchor="t"/>
          <a:lstStyle>
            <a:lvl1pPr marL="0" indent="0">
              <a:buNone/>
              <a:defRPr sz="4000" b="1">
                <a:solidFill>
                  <a:schemeClr val="accent1">
                    <a:lumMod val="75000"/>
                  </a:schemeClr>
                </a:solidFill>
              </a:defRPr>
            </a:lvl1pPr>
          </a:lstStyle>
          <a:p>
            <a:pPr lvl="0"/>
            <a:endParaRPr kumimoji="1" lang="zh-CN" altLang="en-US" dirty="0"/>
          </a:p>
        </p:txBody>
      </p:sp>
      <p:sp>
        <p:nvSpPr>
          <p:cNvPr id="5" name="文本占位符 3"/>
          <p:cNvSpPr>
            <a:spLocks noGrp="1"/>
          </p:cNvSpPr>
          <p:nvPr>
            <p:ph type="body" sz="quarter" idx="11"/>
          </p:nvPr>
        </p:nvSpPr>
        <p:spPr>
          <a:xfrm>
            <a:off x="960722" y="3914455"/>
            <a:ext cx="5772586" cy="277402"/>
          </a:xfrm>
          <a:prstGeom prst="rect">
            <a:avLst/>
          </a:prstGeom>
        </p:spPr>
        <p:txBody>
          <a:bodyPr anchor="t"/>
          <a:lstStyle>
            <a:lvl1pPr marL="0" indent="0">
              <a:buNone/>
              <a:defRPr sz="1800" b="1">
                <a:solidFill>
                  <a:schemeClr val="accent1">
                    <a:lumMod val="75000"/>
                  </a:schemeClr>
                </a:solidFill>
              </a:defRPr>
            </a:lvl1pPr>
          </a:lstStyle>
          <a:p>
            <a:pPr lvl="0"/>
            <a:endParaRPr kumimoji="1" lang="zh-CN" altLang="en-US"/>
          </a:p>
        </p:txBody>
      </p:sp>
      <p:sp>
        <p:nvSpPr>
          <p:cNvPr id="7" name="文本占位符 3"/>
          <p:cNvSpPr>
            <a:spLocks noGrp="1"/>
          </p:cNvSpPr>
          <p:nvPr>
            <p:ph type="body" sz="quarter" idx="12"/>
          </p:nvPr>
        </p:nvSpPr>
        <p:spPr>
          <a:xfrm>
            <a:off x="960722" y="5247526"/>
            <a:ext cx="5772586" cy="277402"/>
          </a:xfrm>
          <a:prstGeom prst="rect">
            <a:avLst/>
          </a:prstGeom>
        </p:spPr>
        <p:txBody>
          <a:bodyPr anchor="t"/>
          <a:lstStyle>
            <a:lvl1pPr marL="0" indent="0">
              <a:buNone/>
              <a:defRPr sz="1400" b="0">
                <a:solidFill>
                  <a:schemeClr val="accent1">
                    <a:lumMod val="75000"/>
                  </a:schemeClr>
                </a:solidFill>
              </a:defRPr>
            </a:lvl1pPr>
          </a:lstStyle>
          <a:p>
            <a:pPr lvl="0"/>
            <a:endParaRPr kumimoji="1" lang="zh-CN" altLang="en-US"/>
          </a:p>
        </p:txBody>
      </p:sp>
    </p:spTree>
    <p:extLst>
      <p:ext uri="{BB962C8B-B14F-4D97-AF65-F5344CB8AC3E}">
        <p14:creationId xmlns:p14="http://schemas.microsoft.com/office/powerpoint/2010/main" val="39992397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_仅标题">
    <p:spTree>
      <p:nvGrpSpPr>
        <p:cNvPr id="1" name=""/>
        <p:cNvGrpSpPr/>
        <p:nvPr/>
      </p:nvGrpSpPr>
      <p:grpSpPr>
        <a:xfrm>
          <a:off x="0" y="0"/>
          <a:ext cx="0" cy="0"/>
          <a:chOff x="0" y="0"/>
          <a:chExt cx="0" cy="0"/>
        </a:xfrm>
      </p:grpSpPr>
      <p:cxnSp>
        <p:nvCxnSpPr>
          <p:cNvPr id="6" name="直接连接符 5"/>
          <p:cNvCxnSpPr/>
          <p:nvPr userDrawn="1"/>
        </p:nvCxnSpPr>
        <p:spPr>
          <a:xfrm>
            <a:off x="2552700" y="1009650"/>
            <a:ext cx="1638300" cy="0"/>
          </a:xfrm>
          <a:prstGeom prst="line">
            <a:avLst/>
          </a:prstGeom>
          <a:ln w="127000">
            <a:solidFill>
              <a:srgbClr val="FDDAB8"/>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userDrawn="1"/>
        </p:nvCxnSpPr>
        <p:spPr>
          <a:xfrm>
            <a:off x="4191000" y="1009650"/>
            <a:ext cx="1638300" cy="0"/>
          </a:xfrm>
          <a:prstGeom prst="line">
            <a:avLst/>
          </a:prstGeom>
          <a:ln w="127000">
            <a:solidFill>
              <a:srgbClr val="D28C79"/>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5829300" y="1009650"/>
            <a:ext cx="1638300" cy="0"/>
          </a:xfrm>
          <a:prstGeom prst="line">
            <a:avLst/>
          </a:prstGeom>
          <a:ln w="127000">
            <a:solidFill>
              <a:srgbClr val="534544"/>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userDrawn="1"/>
        </p:nvCxnSpPr>
        <p:spPr>
          <a:xfrm>
            <a:off x="7448550" y="1009650"/>
            <a:ext cx="1638300" cy="0"/>
          </a:xfrm>
          <a:prstGeom prst="line">
            <a:avLst/>
          </a:prstGeom>
          <a:ln w="127000">
            <a:solidFill>
              <a:srgbClr val="121212"/>
            </a:solidFill>
          </a:ln>
        </p:spPr>
        <p:style>
          <a:lnRef idx="1">
            <a:schemeClr val="accent1"/>
          </a:lnRef>
          <a:fillRef idx="0">
            <a:schemeClr val="accent1"/>
          </a:fillRef>
          <a:effectRef idx="0">
            <a:schemeClr val="accent1"/>
          </a:effectRef>
          <a:fontRef idx="minor">
            <a:schemeClr val="tx1"/>
          </a:fontRef>
        </p:style>
      </p:cxnSp>
      <p:sp>
        <p:nvSpPr>
          <p:cNvPr id="10" name="文本占位符 2"/>
          <p:cNvSpPr>
            <a:spLocks noGrp="1"/>
          </p:cNvSpPr>
          <p:nvPr>
            <p:ph type="body" sz="quarter" idx="10" hasCustomPrompt="1"/>
          </p:nvPr>
        </p:nvSpPr>
        <p:spPr>
          <a:xfrm>
            <a:off x="3805632" y="379640"/>
            <a:ext cx="4136571" cy="362404"/>
          </a:xfrm>
          <a:prstGeom prst="rect">
            <a:avLst/>
          </a:prstGeom>
        </p:spPr>
        <p:txBody>
          <a:bodyPr/>
          <a:lstStyle>
            <a:lvl1pPr marL="0" indent="0">
              <a:buNone/>
              <a:defRPr sz="2400" b="1" baseline="0"/>
            </a:lvl1pPr>
          </a:lstStyle>
          <a:p>
            <a:pPr lvl="0"/>
            <a:r>
              <a:rPr lang="zh-CN" altLang="en-US" dirty="0"/>
              <a:t>点击此处添加标题 </a:t>
            </a:r>
            <a:r>
              <a:rPr lang="en-US" altLang="zh-CN" dirty="0"/>
              <a:t>TITLE HERE </a:t>
            </a:r>
            <a:endParaRPr lang="zh-CN" altLang="en-US" dirty="0"/>
          </a:p>
        </p:txBody>
      </p:sp>
    </p:spTree>
    <p:extLst>
      <p:ext uri="{BB962C8B-B14F-4D97-AF65-F5344CB8AC3E}">
        <p14:creationId xmlns:p14="http://schemas.microsoft.com/office/powerpoint/2010/main" val="4627475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目录页_六项目录">
    <p:spTree>
      <p:nvGrpSpPr>
        <p:cNvPr id="1" name=""/>
        <p:cNvGrpSpPr/>
        <p:nvPr/>
      </p:nvGrpSpPr>
      <p:grpSpPr>
        <a:xfrm>
          <a:off x="0" y="0"/>
          <a:ext cx="0" cy="0"/>
          <a:chOff x="0" y="0"/>
          <a:chExt cx="0" cy="0"/>
        </a:xfrm>
      </p:grpSpPr>
      <p:sp>
        <p:nvSpPr>
          <p:cNvPr id="2" name="矩形 1"/>
          <p:cNvSpPr/>
          <p:nvPr userDrawn="1"/>
        </p:nvSpPr>
        <p:spPr>
          <a:xfrm>
            <a:off x="0" y="0"/>
            <a:ext cx="4378036"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文本占位符 3"/>
          <p:cNvSpPr>
            <a:spLocks noGrp="1"/>
          </p:cNvSpPr>
          <p:nvPr>
            <p:ph type="body" sz="quarter" idx="10"/>
          </p:nvPr>
        </p:nvSpPr>
        <p:spPr>
          <a:xfrm>
            <a:off x="6932030" y="870347"/>
            <a:ext cx="3819097" cy="362708"/>
          </a:xfrm>
          <a:prstGeom prst="rect">
            <a:avLst/>
          </a:prstGeom>
        </p:spPr>
        <p:txBody>
          <a:bodyPr anchor="t"/>
          <a:lstStyle>
            <a:lvl1pPr marL="0" indent="0">
              <a:buNone/>
              <a:defRPr sz="2000" b="0">
                <a:solidFill>
                  <a:schemeClr val="tx1">
                    <a:lumMod val="75000"/>
                    <a:lumOff val="25000"/>
                  </a:schemeClr>
                </a:solidFill>
              </a:defRPr>
            </a:lvl1pPr>
          </a:lstStyle>
          <a:p>
            <a:pPr lvl="0"/>
            <a:endParaRPr kumimoji="1" lang="zh-CN" altLang="en-US" dirty="0"/>
          </a:p>
        </p:txBody>
      </p:sp>
      <p:sp>
        <p:nvSpPr>
          <p:cNvPr id="5" name="文本占位符 3"/>
          <p:cNvSpPr>
            <a:spLocks noGrp="1"/>
          </p:cNvSpPr>
          <p:nvPr>
            <p:ph type="body" sz="quarter" idx="11" hasCustomPrompt="1"/>
          </p:nvPr>
        </p:nvSpPr>
        <p:spPr>
          <a:xfrm>
            <a:off x="5800714" y="634820"/>
            <a:ext cx="1131316" cy="833761"/>
          </a:xfrm>
          <a:prstGeom prst="rect">
            <a:avLst/>
          </a:prstGeom>
        </p:spPr>
        <p:txBody>
          <a:bodyPr anchor="t"/>
          <a:lstStyle>
            <a:lvl1pPr marL="0" indent="0">
              <a:buNone/>
              <a:defRPr sz="6000" b="1">
                <a:solidFill>
                  <a:schemeClr val="accent1"/>
                </a:solidFill>
              </a:defRPr>
            </a:lvl1pPr>
          </a:lstStyle>
          <a:p>
            <a:pPr lvl="0"/>
            <a:r>
              <a:rPr kumimoji="1" lang="en-US" altLang="zh-CN"/>
              <a:t>00</a:t>
            </a:r>
            <a:endParaRPr kumimoji="1" lang="zh-CN" altLang="en-US" dirty="0"/>
          </a:p>
        </p:txBody>
      </p:sp>
      <p:sp>
        <p:nvSpPr>
          <p:cNvPr id="6" name="文本占位符 3"/>
          <p:cNvSpPr>
            <a:spLocks noGrp="1"/>
          </p:cNvSpPr>
          <p:nvPr>
            <p:ph type="body" sz="quarter" idx="12"/>
          </p:nvPr>
        </p:nvSpPr>
        <p:spPr>
          <a:xfrm>
            <a:off x="6932030" y="1814944"/>
            <a:ext cx="3819097" cy="362708"/>
          </a:xfrm>
          <a:prstGeom prst="rect">
            <a:avLst/>
          </a:prstGeom>
        </p:spPr>
        <p:txBody>
          <a:bodyPr anchor="t"/>
          <a:lstStyle>
            <a:lvl1pPr marL="0" indent="0">
              <a:buNone/>
              <a:defRPr sz="2000" b="0">
                <a:solidFill>
                  <a:schemeClr val="tx1">
                    <a:lumMod val="75000"/>
                    <a:lumOff val="25000"/>
                  </a:schemeClr>
                </a:solidFill>
              </a:defRPr>
            </a:lvl1pPr>
          </a:lstStyle>
          <a:p>
            <a:pPr lvl="0"/>
            <a:endParaRPr kumimoji="1" lang="zh-CN" altLang="en-US" dirty="0"/>
          </a:p>
        </p:txBody>
      </p:sp>
      <p:sp>
        <p:nvSpPr>
          <p:cNvPr id="7" name="文本占位符 3"/>
          <p:cNvSpPr>
            <a:spLocks noGrp="1"/>
          </p:cNvSpPr>
          <p:nvPr>
            <p:ph type="body" sz="quarter" idx="13" hasCustomPrompt="1"/>
          </p:nvPr>
        </p:nvSpPr>
        <p:spPr>
          <a:xfrm>
            <a:off x="5800714" y="1579417"/>
            <a:ext cx="1131316" cy="833761"/>
          </a:xfrm>
          <a:prstGeom prst="rect">
            <a:avLst/>
          </a:prstGeom>
        </p:spPr>
        <p:txBody>
          <a:bodyPr anchor="t"/>
          <a:lstStyle>
            <a:lvl1pPr marL="0" indent="0">
              <a:buNone/>
              <a:defRPr sz="6000" b="1">
                <a:solidFill>
                  <a:schemeClr val="accent1"/>
                </a:solidFill>
              </a:defRPr>
            </a:lvl1pPr>
          </a:lstStyle>
          <a:p>
            <a:pPr lvl="0"/>
            <a:r>
              <a:rPr kumimoji="1" lang="en-US" altLang="zh-CN"/>
              <a:t>00</a:t>
            </a:r>
            <a:endParaRPr kumimoji="1" lang="zh-CN" altLang="en-US" dirty="0"/>
          </a:p>
        </p:txBody>
      </p:sp>
      <p:sp>
        <p:nvSpPr>
          <p:cNvPr id="15" name="文本占位符 3"/>
          <p:cNvSpPr>
            <a:spLocks noGrp="1"/>
          </p:cNvSpPr>
          <p:nvPr>
            <p:ph type="body" sz="quarter" idx="17"/>
          </p:nvPr>
        </p:nvSpPr>
        <p:spPr>
          <a:xfrm>
            <a:off x="6932030" y="2766468"/>
            <a:ext cx="3819097" cy="362708"/>
          </a:xfrm>
          <a:prstGeom prst="rect">
            <a:avLst/>
          </a:prstGeom>
        </p:spPr>
        <p:txBody>
          <a:bodyPr anchor="t"/>
          <a:lstStyle>
            <a:lvl1pPr marL="0" indent="0">
              <a:buNone/>
              <a:defRPr sz="2000" b="0">
                <a:solidFill>
                  <a:schemeClr val="tx1">
                    <a:lumMod val="75000"/>
                    <a:lumOff val="25000"/>
                  </a:schemeClr>
                </a:solidFill>
              </a:defRPr>
            </a:lvl1pPr>
          </a:lstStyle>
          <a:p>
            <a:pPr lvl="0"/>
            <a:endParaRPr kumimoji="1" lang="zh-CN" altLang="en-US" dirty="0"/>
          </a:p>
        </p:txBody>
      </p:sp>
      <p:sp>
        <p:nvSpPr>
          <p:cNvPr id="16" name="文本占位符 3"/>
          <p:cNvSpPr>
            <a:spLocks noGrp="1"/>
          </p:cNvSpPr>
          <p:nvPr>
            <p:ph type="body" sz="quarter" idx="18" hasCustomPrompt="1"/>
          </p:nvPr>
        </p:nvSpPr>
        <p:spPr>
          <a:xfrm>
            <a:off x="5800714" y="2530941"/>
            <a:ext cx="1131316" cy="833761"/>
          </a:xfrm>
          <a:prstGeom prst="rect">
            <a:avLst/>
          </a:prstGeom>
        </p:spPr>
        <p:txBody>
          <a:bodyPr anchor="t"/>
          <a:lstStyle>
            <a:lvl1pPr marL="0" indent="0">
              <a:buNone/>
              <a:defRPr sz="6000" b="1">
                <a:solidFill>
                  <a:schemeClr val="accent1"/>
                </a:solidFill>
              </a:defRPr>
            </a:lvl1pPr>
          </a:lstStyle>
          <a:p>
            <a:pPr lvl="0"/>
            <a:r>
              <a:rPr kumimoji="1" lang="en-US" altLang="zh-CN"/>
              <a:t>00</a:t>
            </a:r>
            <a:endParaRPr kumimoji="1" lang="zh-CN" altLang="en-US" dirty="0"/>
          </a:p>
        </p:txBody>
      </p:sp>
      <p:sp>
        <p:nvSpPr>
          <p:cNvPr id="17" name="文本占位符 3"/>
          <p:cNvSpPr>
            <a:spLocks noGrp="1"/>
          </p:cNvSpPr>
          <p:nvPr>
            <p:ph type="body" sz="quarter" idx="19"/>
          </p:nvPr>
        </p:nvSpPr>
        <p:spPr>
          <a:xfrm>
            <a:off x="6932030" y="3711065"/>
            <a:ext cx="3819097" cy="362708"/>
          </a:xfrm>
          <a:prstGeom prst="rect">
            <a:avLst/>
          </a:prstGeom>
        </p:spPr>
        <p:txBody>
          <a:bodyPr anchor="t"/>
          <a:lstStyle>
            <a:lvl1pPr marL="0" indent="0">
              <a:buNone/>
              <a:defRPr sz="2000" b="0">
                <a:solidFill>
                  <a:schemeClr val="tx1">
                    <a:lumMod val="75000"/>
                    <a:lumOff val="25000"/>
                  </a:schemeClr>
                </a:solidFill>
              </a:defRPr>
            </a:lvl1pPr>
          </a:lstStyle>
          <a:p>
            <a:pPr lvl="0"/>
            <a:endParaRPr kumimoji="1" lang="zh-CN" altLang="en-US" dirty="0"/>
          </a:p>
        </p:txBody>
      </p:sp>
      <p:sp>
        <p:nvSpPr>
          <p:cNvPr id="18" name="文本占位符 3"/>
          <p:cNvSpPr>
            <a:spLocks noGrp="1"/>
          </p:cNvSpPr>
          <p:nvPr>
            <p:ph type="body" sz="quarter" idx="20" hasCustomPrompt="1"/>
          </p:nvPr>
        </p:nvSpPr>
        <p:spPr>
          <a:xfrm>
            <a:off x="5800714" y="3475538"/>
            <a:ext cx="1131316" cy="833761"/>
          </a:xfrm>
          <a:prstGeom prst="rect">
            <a:avLst/>
          </a:prstGeom>
        </p:spPr>
        <p:txBody>
          <a:bodyPr anchor="t"/>
          <a:lstStyle>
            <a:lvl1pPr marL="0" indent="0">
              <a:buNone/>
              <a:defRPr sz="6000" b="1">
                <a:solidFill>
                  <a:schemeClr val="accent1"/>
                </a:solidFill>
              </a:defRPr>
            </a:lvl1pPr>
          </a:lstStyle>
          <a:p>
            <a:pPr lvl="0"/>
            <a:r>
              <a:rPr kumimoji="1" lang="en-US" altLang="zh-CN"/>
              <a:t>00</a:t>
            </a:r>
            <a:endParaRPr kumimoji="1" lang="zh-CN" altLang="en-US" dirty="0"/>
          </a:p>
        </p:txBody>
      </p:sp>
      <p:sp>
        <p:nvSpPr>
          <p:cNvPr id="19" name="文本占位符 3"/>
          <p:cNvSpPr>
            <a:spLocks noGrp="1"/>
          </p:cNvSpPr>
          <p:nvPr>
            <p:ph type="body" sz="quarter" idx="21"/>
          </p:nvPr>
        </p:nvSpPr>
        <p:spPr>
          <a:xfrm>
            <a:off x="6932030" y="4655662"/>
            <a:ext cx="3819097" cy="362708"/>
          </a:xfrm>
          <a:prstGeom prst="rect">
            <a:avLst/>
          </a:prstGeom>
        </p:spPr>
        <p:txBody>
          <a:bodyPr anchor="t"/>
          <a:lstStyle>
            <a:lvl1pPr marL="0" indent="0">
              <a:buNone/>
              <a:defRPr sz="2000" b="0">
                <a:solidFill>
                  <a:schemeClr val="tx1">
                    <a:lumMod val="75000"/>
                    <a:lumOff val="25000"/>
                  </a:schemeClr>
                </a:solidFill>
              </a:defRPr>
            </a:lvl1pPr>
          </a:lstStyle>
          <a:p>
            <a:pPr lvl="0"/>
            <a:endParaRPr kumimoji="1" lang="zh-CN" altLang="en-US" dirty="0"/>
          </a:p>
        </p:txBody>
      </p:sp>
      <p:sp>
        <p:nvSpPr>
          <p:cNvPr id="20" name="文本占位符 3"/>
          <p:cNvSpPr>
            <a:spLocks noGrp="1"/>
          </p:cNvSpPr>
          <p:nvPr>
            <p:ph type="body" sz="quarter" idx="22" hasCustomPrompt="1"/>
          </p:nvPr>
        </p:nvSpPr>
        <p:spPr>
          <a:xfrm>
            <a:off x="5800714" y="4420135"/>
            <a:ext cx="1131316" cy="833761"/>
          </a:xfrm>
          <a:prstGeom prst="rect">
            <a:avLst/>
          </a:prstGeom>
        </p:spPr>
        <p:txBody>
          <a:bodyPr anchor="t"/>
          <a:lstStyle>
            <a:lvl1pPr marL="0" indent="0">
              <a:buNone/>
              <a:defRPr sz="6000" b="1">
                <a:solidFill>
                  <a:schemeClr val="accent1"/>
                </a:solidFill>
              </a:defRPr>
            </a:lvl1pPr>
          </a:lstStyle>
          <a:p>
            <a:pPr lvl="0"/>
            <a:r>
              <a:rPr kumimoji="1" lang="en-US" altLang="zh-CN"/>
              <a:t>00</a:t>
            </a:r>
            <a:endParaRPr kumimoji="1" lang="zh-CN" altLang="en-US" dirty="0"/>
          </a:p>
        </p:txBody>
      </p:sp>
      <p:sp>
        <p:nvSpPr>
          <p:cNvPr id="21" name="文本占位符 3"/>
          <p:cNvSpPr>
            <a:spLocks noGrp="1"/>
          </p:cNvSpPr>
          <p:nvPr>
            <p:ph type="body" sz="quarter" idx="23"/>
          </p:nvPr>
        </p:nvSpPr>
        <p:spPr>
          <a:xfrm>
            <a:off x="6932030" y="5600259"/>
            <a:ext cx="3819097" cy="362708"/>
          </a:xfrm>
          <a:prstGeom prst="rect">
            <a:avLst/>
          </a:prstGeom>
        </p:spPr>
        <p:txBody>
          <a:bodyPr anchor="t"/>
          <a:lstStyle>
            <a:lvl1pPr marL="0" indent="0">
              <a:buNone/>
              <a:defRPr sz="2000" b="0">
                <a:solidFill>
                  <a:schemeClr val="tx1">
                    <a:lumMod val="75000"/>
                    <a:lumOff val="25000"/>
                  </a:schemeClr>
                </a:solidFill>
              </a:defRPr>
            </a:lvl1pPr>
          </a:lstStyle>
          <a:p>
            <a:pPr lvl="0"/>
            <a:endParaRPr kumimoji="1" lang="zh-CN" altLang="en-US" dirty="0"/>
          </a:p>
        </p:txBody>
      </p:sp>
      <p:sp>
        <p:nvSpPr>
          <p:cNvPr id="22" name="文本占位符 3"/>
          <p:cNvSpPr>
            <a:spLocks noGrp="1"/>
          </p:cNvSpPr>
          <p:nvPr>
            <p:ph type="body" sz="quarter" idx="24" hasCustomPrompt="1"/>
          </p:nvPr>
        </p:nvSpPr>
        <p:spPr>
          <a:xfrm>
            <a:off x="5800714" y="5364732"/>
            <a:ext cx="1131316" cy="833761"/>
          </a:xfrm>
          <a:prstGeom prst="rect">
            <a:avLst/>
          </a:prstGeom>
        </p:spPr>
        <p:txBody>
          <a:bodyPr anchor="t"/>
          <a:lstStyle>
            <a:lvl1pPr marL="0" indent="0">
              <a:buNone/>
              <a:defRPr sz="6000" b="1">
                <a:solidFill>
                  <a:schemeClr val="accent1"/>
                </a:solidFill>
              </a:defRPr>
            </a:lvl1pPr>
          </a:lstStyle>
          <a:p>
            <a:pPr lvl="0"/>
            <a:r>
              <a:rPr kumimoji="1" lang="en-US" altLang="zh-CN"/>
              <a:t>00</a:t>
            </a:r>
            <a:endParaRPr kumimoji="1" lang="zh-CN" altLang="en-US" dirty="0"/>
          </a:p>
        </p:txBody>
      </p:sp>
      <p:sp>
        <p:nvSpPr>
          <p:cNvPr id="23" name="文本占位符 3"/>
          <p:cNvSpPr>
            <a:spLocks noGrp="1"/>
          </p:cNvSpPr>
          <p:nvPr>
            <p:ph type="body" sz="quarter" idx="16" hasCustomPrompt="1"/>
          </p:nvPr>
        </p:nvSpPr>
        <p:spPr>
          <a:xfrm>
            <a:off x="882142" y="2863450"/>
            <a:ext cx="2613752" cy="565550"/>
          </a:xfrm>
          <a:prstGeom prst="rect">
            <a:avLst/>
          </a:prstGeom>
          <a:ln>
            <a:solidFill>
              <a:schemeClr val="bg1"/>
            </a:solidFill>
          </a:ln>
        </p:spPr>
        <p:txBody>
          <a:bodyPr anchor="ctr"/>
          <a:lstStyle>
            <a:lvl1pPr marL="0" indent="0" algn="ctr">
              <a:buNone/>
              <a:defRPr sz="3600" b="1">
                <a:solidFill>
                  <a:schemeClr val="bg1"/>
                </a:solidFill>
              </a:defRPr>
            </a:lvl1pPr>
          </a:lstStyle>
          <a:p>
            <a:pPr lvl="0"/>
            <a:r>
              <a:rPr kumimoji="1" lang="en-US" altLang="zh-CN" dirty="0"/>
              <a:t>TITLE</a:t>
            </a:r>
            <a:r>
              <a:rPr kumimoji="1" lang="zh-CN" altLang="en-US" dirty="0"/>
              <a:t> </a:t>
            </a:r>
            <a:r>
              <a:rPr kumimoji="1" lang="en-US" altLang="zh-CN" dirty="0"/>
              <a:t>HERE</a:t>
            </a:r>
            <a:endParaRPr kumimoji="1" lang="zh-CN" altLang="en-US" dirty="0"/>
          </a:p>
        </p:txBody>
      </p:sp>
    </p:spTree>
    <p:extLst>
      <p:ext uri="{BB962C8B-B14F-4D97-AF65-F5344CB8AC3E}">
        <p14:creationId xmlns:p14="http://schemas.microsoft.com/office/powerpoint/2010/main" val="42461844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选题背景">
    <p:spTree>
      <p:nvGrpSpPr>
        <p:cNvPr id="1" name=""/>
        <p:cNvGrpSpPr/>
        <p:nvPr/>
      </p:nvGrpSpPr>
      <p:grpSpPr>
        <a:xfrm>
          <a:off x="0" y="0"/>
          <a:ext cx="0" cy="0"/>
          <a:chOff x="0" y="0"/>
          <a:chExt cx="0" cy="0"/>
        </a:xfrm>
      </p:grpSpPr>
      <p:sp>
        <p:nvSpPr>
          <p:cNvPr id="4" name="矩形 3"/>
          <p:cNvSpPr/>
          <p:nvPr userDrawn="1"/>
        </p:nvSpPr>
        <p:spPr>
          <a:xfrm>
            <a:off x="0" y="1"/>
            <a:ext cx="12192000" cy="651164"/>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占位符 3"/>
          <p:cNvSpPr>
            <a:spLocks noGrp="1"/>
          </p:cNvSpPr>
          <p:nvPr>
            <p:ph type="body" sz="quarter" idx="10" hasCustomPrompt="1"/>
          </p:nvPr>
        </p:nvSpPr>
        <p:spPr>
          <a:xfrm>
            <a:off x="886691" y="203109"/>
            <a:ext cx="3819097" cy="362708"/>
          </a:xfrm>
          <a:prstGeom prst="rect">
            <a:avLst/>
          </a:prstGeom>
        </p:spPr>
        <p:txBody>
          <a:bodyPr anchor="t"/>
          <a:lstStyle>
            <a:lvl1pPr marL="0" indent="0">
              <a:buNone/>
              <a:defRPr sz="1800" b="1">
                <a:solidFill>
                  <a:schemeClr val="bg1"/>
                </a:solidFill>
              </a:defRPr>
            </a:lvl1pPr>
          </a:lstStyle>
          <a:p>
            <a:pPr lvl="0"/>
            <a:r>
              <a:rPr kumimoji="1" lang="zh-CN" altLang="en-US" dirty="0"/>
              <a:t>选题背景</a:t>
            </a:r>
          </a:p>
        </p:txBody>
      </p:sp>
      <p:sp>
        <p:nvSpPr>
          <p:cNvPr id="6" name="文本占位符 3"/>
          <p:cNvSpPr>
            <a:spLocks noGrp="1"/>
          </p:cNvSpPr>
          <p:nvPr>
            <p:ph type="body" sz="quarter" idx="11" hasCustomPrompt="1"/>
          </p:nvPr>
        </p:nvSpPr>
        <p:spPr>
          <a:xfrm>
            <a:off x="161913" y="144228"/>
            <a:ext cx="724778" cy="480471"/>
          </a:xfrm>
          <a:prstGeom prst="rect">
            <a:avLst/>
          </a:prstGeom>
        </p:spPr>
        <p:txBody>
          <a:bodyPr anchor="ctr"/>
          <a:lstStyle>
            <a:lvl1pPr marL="0" indent="0">
              <a:buNone/>
              <a:defRPr sz="3600" b="1">
                <a:solidFill>
                  <a:schemeClr val="bg1"/>
                </a:solidFill>
              </a:defRPr>
            </a:lvl1pPr>
          </a:lstStyle>
          <a:p>
            <a:pPr lvl="0"/>
            <a:r>
              <a:rPr kumimoji="1" lang="en-US" altLang="zh-CN" dirty="0"/>
              <a:t>01</a:t>
            </a:r>
            <a:endParaRPr kumimoji="1" lang="zh-CN" altLang="en-US" dirty="0"/>
          </a:p>
        </p:txBody>
      </p:sp>
    </p:spTree>
    <p:extLst>
      <p:ext uri="{BB962C8B-B14F-4D97-AF65-F5344CB8AC3E}">
        <p14:creationId xmlns:p14="http://schemas.microsoft.com/office/powerpoint/2010/main" val="38784644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论文结构">
    <p:spTree>
      <p:nvGrpSpPr>
        <p:cNvPr id="1" name=""/>
        <p:cNvGrpSpPr/>
        <p:nvPr/>
      </p:nvGrpSpPr>
      <p:grpSpPr>
        <a:xfrm>
          <a:off x="0" y="0"/>
          <a:ext cx="0" cy="0"/>
          <a:chOff x="0" y="0"/>
          <a:chExt cx="0" cy="0"/>
        </a:xfrm>
      </p:grpSpPr>
      <p:sp>
        <p:nvSpPr>
          <p:cNvPr id="4" name="矩形 3"/>
          <p:cNvSpPr/>
          <p:nvPr userDrawn="1"/>
        </p:nvSpPr>
        <p:spPr>
          <a:xfrm>
            <a:off x="0" y="1"/>
            <a:ext cx="12192000" cy="651164"/>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占位符 3"/>
          <p:cNvSpPr>
            <a:spLocks noGrp="1"/>
          </p:cNvSpPr>
          <p:nvPr>
            <p:ph type="body" sz="quarter" idx="10" hasCustomPrompt="1"/>
          </p:nvPr>
        </p:nvSpPr>
        <p:spPr>
          <a:xfrm>
            <a:off x="886691" y="144228"/>
            <a:ext cx="3819097" cy="362708"/>
          </a:xfrm>
          <a:prstGeom prst="rect">
            <a:avLst/>
          </a:prstGeom>
        </p:spPr>
        <p:txBody>
          <a:bodyPr anchor="t"/>
          <a:lstStyle>
            <a:lvl1pPr marL="0" indent="0">
              <a:buNone/>
              <a:defRPr sz="1800" b="1">
                <a:solidFill>
                  <a:schemeClr val="bg1"/>
                </a:solidFill>
              </a:defRPr>
            </a:lvl1pPr>
          </a:lstStyle>
          <a:p>
            <a:pPr lvl="0"/>
            <a:r>
              <a:rPr kumimoji="1" lang="zh-CN" altLang="en-US" dirty="0"/>
              <a:t>论文结构</a:t>
            </a:r>
          </a:p>
        </p:txBody>
      </p:sp>
      <p:sp>
        <p:nvSpPr>
          <p:cNvPr id="6" name="文本占位符 3"/>
          <p:cNvSpPr>
            <a:spLocks noGrp="1"/>
          </p:cNvSpPr>
          <p:nvPr>
            <p:ph type="body" sz="quarter" idx="11" hasCustomPrompt="1"/>
          </p:nvPr>
        </p:nvSpPr>
        <p:spPr>
          <a:xfrm>
            <a:off x="161913" y="85346"/>
            <a:ext cx="724778" cy="480471"/>
          </a:xfrm>
          <a:prstGeom prst="rect">
            <a:avLst/>
          </a:prstGeom>
        </p:spPr>
        <p:txBody>
          <a:bodyPr anchor="ctr"/>
          <a:lstStyle>
            <a:lvl1pPr marL="0" indent="0">
              <a:buNone/>
              <a:defRPr sz="3600" b="1">
                <a:solidFill>
                  <a:schemeClr val="bg1"/>
                </a:solidFill>
              </a:defRPr>
            </a:lvl1pPr>
          </a:lstStyle>
          <a:p>
            <a:pPr lvl="0"/>
            <a:r>
              <a:rPr kumimoji="1" lang="en-US" altLang="zh-CN" dirty="0"/>
              <a:t>02</a:t>
            </a:r>
            <a:endParaRPr kumimoji="1" lang="zh-CN" altLang="en-US" dirty="0"/>
          </a:p>
        </p:txBody>
      </p:sp>
    </p:spTree>
    <p:extLst>
      <p:ext uri="{BB962C8B-B14F-4D97-AF65-F5344CB8AC3E}">
        <p14:creationId xmlns:p14="http://schemas.microsoft.com/office/powerpoint/2010/main" val="30572796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相关工作">
    <p:spTree>
      <p:nvGrpSpPr>
        <p:cNvPr id="1" name=""/>
        <p:cNvGrpSpPr/>
        <p:nvPr/>
      </p:nvGrpSpPr>
      <p:grpSpPr>
        <a:xfrm>
          <a:off x="0" y="0"/>
          <a:ext cx="0" cy="0"/>
          <a:chOff x="0" y="0"/>
          <a:chExt cx="0" cy="0"/>
        </a:xfrm>
      </p:grpSpPr>
      <p:sp>
        <p:nvSpPr>
          <p:cNvPr id="4" name="矩形 3"/>
          <p:cNvSpPr/>
          <p:nvPr userDrawn="1"/>
        </p:nvSpPr>
        <p:spPr>
          <a:xfrm>
            <a:off x="0" y="1"/>
            <a:ext cx="12192000" cy="651164"/>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占位符 3"/>
          <p:cNvSpPr>
            <a:spLocks noGrp="1"/>
          </p:cNvSpPr>
          <p:nvPr>
            <p:ph type="body" sz="quarter" idx="10" hasCustomPrompt="1"/>
          </p:nvPr>
        </p:nvSpPr>
        <p:spPr>
          <a:xfrm>
            <a:off x="886691" y="144228"/>
            <a:ext cx="3819097" cy="362708"/>
          </a:xfrm>
          <a:prstGeom prst="rect">
            <a:avLst/>
          </a:prstGeom>
        </p:spPr>
        <p:txBody>
          <a:bodyPr anchor="t"/>
          <a:lstStyle>
            <a:lvl1pPr marL="0" indent="0">
              <a:buNone/>
              <a:defRPr sz="1800" b="1">
                <a:solidFill>
                  <a:schemeClr val="bg1"/>
                </a:solidFill>
              </a:defRPr>
            </a:lvl1pPr>
          </a:lstStyle>
          <a:p>
            <a:pPr lvl="0"/>
            <a:r>
              <a:rPr kumimoji="1" lang="zh-CN" altLang="en-US" dirty="0"/>
              <a:t>相关工作</a:t>
            </a:r>
          </a:p>
        </p:txBody>
      </p:sp>
      <p:sp>
        <p:nvSpPr>
          <p:cNvPr id="6" name="文本占位符 3"/>
          <p:cNvSpPr>
            <a:spLocks noGrp="1"/>
          </p:cNvSpPr>
          <p:nvPr>
            <p:ph type="body" sz="quarter" idx="11" hasCustomPrompt="1"/>
          </p:nvPr>
        </p:nvSpPr>
        <p:spPr>
          <a:xfrm>
            <a:off x="161913" y="85346"/>
            <a:ext cx="724778" cy="480471"/>
          </a:xfrm>
          <a:prstGeom prst="rect">
            <a:avLst/>
          </a:prstGeom>
        </p:spPr>
        <p:txBody>
          <a:bodyPr anchor="ctr"/>
          <a:lstStyle>
            <a:lvl1pPr marL="0" indent="0">
              <a:buNone/>
              <a:defRPr sz="3600" b="1">
                <a:solidFill>
                  <a:schemeClr val="bg1"/>
                </a:solidFill>
              </a:defRPr>
            </a:lvl1pPr>
          </a:lstStyle>
          <a:p>
            <a:pPr lvl="0"/>
            <a:r>
              <a:rPr kumimoji="1" lang="en-US" altLang="zh-CN" dirty="0"/>
              <a:t>03</a:t>
            </a:r>
            <a:endParaRPr kumimoji="1" lang="zh-CN" altLang="en-US" dirty="0"/>
          </a:p>
        </p:txBody>
      </p:sp>
    </p:spTree>
    <p:extLst>
      <p:ext uri="{BB962C8B-B14F-4D97-AF65-F5344CB8AC3E}">
        <p14:creationId xmlns:p14="http://schemas.microsoft.com/office/powerpoint/2010/main" val="32118670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网络模型">
    <p:spTree>
      <p:nvGrpSpPr>
        <p:cNvPr id="1" name=""/>
        <p:cNvGrpSpPr/>
        <p:nvPr/>
      </p:nvGrpSpPr>
      <p:grpSpPr>
        <a:xfrm>
          <a:off x="0" y="0"/>
          <a:ext cx="0" cy="0"/>
          <a:chOff x="0" y="0"/>
          <a:chExt cx="0" cy="0"/>
        </a:xfrm>
      </p:grpSpPr>
      <p:sp>
        <p:nvSpPr>
          <p:cNvPr id="4" name="矩形 3"/>
          <p:cNvSpPr/>
          <p:nvPr userDrawn="1"/>
        </p:nvSpPr>
        <p:spPr>
          <a:xfrm>
            <a:off x="0" y="1"/>
            <a:ext cx="12192000" cy="651164"/>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占位符 3"/>
          <p:cNvSpPr>
            <a:spLocks noGrp="1"/>
          </p:cNvSpPr>
          <p:nvPr>
            <p:ph type="body" sz="quarter" idx="10" hasCustomPrompt="1"/>
          </p:nvPr>
        </p:nvSpPr>
        <p:spPr>
          <a:xfrm>
            <a:off x="886691" y="144228"/>
            <a:ext cx="3819097" cy="362708"/>
          </a:xfrm>
          <a:prstGeom prst="rect">
            <a:avLst/>
          </a:prstGeom>
        </p:spPr>
        <p:txBody>
          <a:bodyPr anchor="t"/>
          <a:lstStyle>
            <a:lvl1pPr marL="0" indent="0">
              <a:buNone/>
              <a:defRPr sz="1800" b="1">
                <a:solidFill>
                  <a:schemeClr val="bg1"/>
                </a:solidFill>
              </a:defRPr>
            </a:lvl1pPr>
          </a:lstStyle>
          <a:p>
            <a:pPr lvl="0"/>
            <a:r>
              <a:rPr kumimoji="1" lang="zh-CN" altLang="en-US" dirty="0"/>
              <a:t>网络模型</a:t>
            </a:r>
          </a:p>
        </p:txBody>
      </p:sp>
      <p:sp>
        <p:nvSpPr>
          <p:cNvPr id="6" name="文本占位符 3"/>
          <p:cNvSpPr>
            <a:spLocks noGrp="1"/>
          </p:cNvSpPr>
          <p:nvPr>
            <p:ph type="body" sz="quarter" idx="11" hasCustomPrompt="1"/>
          </p:nvPr>
        </p:nvSpPr>
        <p:spPr>
          <a:xfrm>
            <a:off x="161913" y="85346"/>
            <a:ext cx="724778" cy="480471"/>
          </a:xfrm>
          <a:prstGeom prst="rect">
            <a:avLst/>
          </a:prstGeom>
        </p:spPr>
        <p:txBody>
          <a:bodyPr anchor="ctr"/>
          <a:lstStyle>
            <a:lvl1pPr marL="0" indent="0">
              <a:buNone/>
              <a:defRPr sz="3600" b="1">
                <a:solidFill>
                  <a:schemeClr val="bg1"/>
                </a:solidFill>
              </a:defRPr>
            </a:lvl1pPr>
          </a:lstStyle>
          <a:p>
            <a:pPr lvl="0"/>
            <a:r>
              <a:rPr kumimoji="1" lang="en-US" altLang="zh-CN" dirty="0"/>
              <a:t>04</a:t>
            </a:r>
            <a:endParaRPr kumimoji="1" lang="zh-CN" altLang="en-US" dirty="0"/>
          </a:p>
        </p:txBody>
      </p:sp>
    </p:spTree>
    <p:extLst>
      <p:ext uri="{BB962C8B-B14F-4D97-AF65-F5344CB8AC3E}">
        <p14:creationId xmlns:p14="http://schemas.microsoft.com/office/powerpoint/2010/main" val="18105984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结果分析">
    <p:spTree>
      <p:nvGrpSpPr>
        <p:cNvPr id="1" name=""/>
        <p:cNvGrpSpPr/>
        <p:nvPr/>
      </p:nvGrpSpPr>
      <p:grpSpPr>
        <a:xfrm>
          <a:off x="0" y="0"/>
          <a:ext cx="0" cy="0"/>
          <a:chOff x="0" y="0"/>
          <a:chExt cx="0" cy="0"/>
        </a:xfrm>
      </p:grpSpPr>
      <p:sp>
        <p:nvSpPr>
          <p:cNvPr id="4" name="矩形 3"/>
          <p:cNvSpPr/>
          <p:nvPr userDrawn="1"/>
        </p:nvSpPr>
        <p:spPr>
          <a:xfrm>
            <a:off x="0" y="1"/>
            <a:ext cx="12192000" cy="651164"/>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占位符 3"/>
          <p:cNvSpPr>
            <a:spLocks noGrp="1"/>
          </p:cNvSpPr>
          <p:nvPr>
            <p:ph type="body" sz="quarter" idx="10" hasCustomPrompt="1"/>
          </p:nvPr>
        </p:nvSpPr>
        <p:spPr>
          <a:xfrm>
            <a:off x="886691" y="144228"/>
            <a:ext cx="3819097" cy="362708"/>
          </a:xfrm>
          <a:prstGeom prst="rect">
            <a:avLst/>
          </a:prstGeom>
        </p:spPr>
        <p:txBody>
          <a:bodyPr anchor="t"/>
          <a:lstStyle>
            <a:lvl1pPr marL="0" indent="0">
              <a:buNone/>
              <a:defRPr sz="1800" b="1">
                <a:solidFill>
                  <a:schemeClr val="bg1"/>
                </a:solidFill>
              </a:defRPr>
            </a:lvl1pPr>
          </a:lstStyle>
          <a:p>
            <a:pPr lvl="0"/>
            <a:r>
              <a:rPr kumimoji="1" lang="zh-CN" altLang="en-US" dirty="0"/>
              <a:t>结果分析</a:t>
            </a:r>
          </a:p>
        </p:txBody>
      </p:sp>
      <p:sp>
        <p:nvSpPr>
          <p:cNvPr id="6" name="文本占位符 3"/>
          <p:cNvSpPr>
            <a:spLocks noGrp="1"/>
          </p:cNvSpPr>
          <p:nvPr>
            <p:ph type="body" sz="quarter" idx="11" hasCustomPrompt="1"/>
          </p:nvPr>
        </p:nvSpPr>
        <p:spPr>
          <a:xfrm>
            <a:off x="161913" y="85346"/>
            <a:ext cx="724778" cy="480471"/>
          </a:xfrm>
          <a:prstGeom prst="rect">
            <a:avLst/>
          </a:prstGeom>
        </p:spPr>
        <p:txBody>
          <a:bodyPr anchor="ctr"/>
          <a:lstStyle>
            <a:lvl1pPr marL="0" indent="0">
              <a:buNone/>
              <a:defRPr sz="3600" b="1">
                <a:solidFill>
                  <a:schemeClr val="bg1"/>
                </a:solidFill>
              </a:defRPr>
            </a:lvl1pPr>
          </a:lstStyle>
          <a:p>
            <a:pPr lvl="0"/>
            <a:r>
              <a:rPr kumimoji="1" lang="en-US" altLang="zh-CN" dirty="0"/>
              <a:t>05</a:t>
            </a:r>
            <a:endParaRPr kumimoji="1" lang="zh-CN" altLang="en-US" dirty="0"/>
          </a:p>
        </p:txBody>
      </p:sp>
    </p:spTree>
    <p:extLst>
      <p:ext uri="{BB962C8B-B14F-4D97-AF65-F5344CB8AC3E}">
        <p14:creationId xmlns:p14="http://schemas.microsoft.com/office/powerpoint/2010/main" val="8571224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6参考文献">
    <p:spTree>
      <p:nvGrpSpPr>
        <p:cNvPr id="1" name=""/>
        <p:cNvGrpSpPr/>
        <p:nvPr/>
      </p:nvGrpSpPr>
      <p:grpSpPr>
        <a:xfrm>
          <a:off x="0" y="0"/>
          <a:ext cx="0" cy="0"/>
          <a:chOff x="0" y="0"/>
          <a:chExt cx="0" cy="0"/>
        </a:xfrm>
      </p:grpSpPr>
      <p:sp>
        <p:nvSpPr>
          <p:cNvPr id="4" name="矩形 3"/>
          <p:cNvSpPr/>
          <p:nvPr userDrawn="1"/>
        </p:nvSpPr>
        <p:spPr>
          <a:xfrm>
            <a:off x="0" y="1"/>
            <a:ext cx="12192000" cy="651164"/>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占位符 3"/>
          <p:cNvSpPr>
            <a:spLocks noGrp="1"/>
          </p:cNvSpPr>
          <p:nvPr>
            <p:ph type="body" sz="quarter" idx="10" hasCustomPrompt="1"/>
          </p:nvPr>
        </p:nvSpPr>
        <p:spPr>
          <a:xfrm>
            <a:off x="886691" y="144228"/>
            <a:ext cx="3819097" cy="362708"/>
          </a:xfrm>
          <a:prstGeom prst="rect">
            <a:avLst/>
          </a:prstGeom>
        </p:spPr>
        <p:txBody>
          <a:bodyPr anchor="t"/>
          <a:lstStyle>
            <a:lvl1pPr marL="0" indent="0">
              <a:buNone/>
              <a:defRPr sz="1800" b="1">
                <a:solidFill>
                  <a:schemeClr val="bg1"/>
                </a:solidFill>
              </a:defRPr>
            </a:lvl1pPr>
          </a:lstStyle>
          <a:p>
            <a:pPr lvl="0"/>
            <a:r>
              <a:rPr kumimoji="1" lang="zh-CN" altLang="en-US" dirty="0"/>
              <a:t>参考文献</a:t>
            </a:r>
          </a:p>
        </p:txBody>
      </p:sp>
      <p:sp>
        <p:nvSpPr>
          <p:cNvPr id="6" name="文本占位符 3"/>
          <p:cNvSpPr>
            <a:spLocks noGrp="1"/>
          </p:cNvSpPr>
          <p:nvPr>
            <p:ph type="body" sz="quarter" idx="11" hasCustomPrompt="1"/>
          </p:nvPr>
        </p:nvSpPr>
        <p:spPr>
          <a:xfrm>
            <a:off x="161913" y="85346"/>
            <a:ext cx="724778" cy="480471"/>
          </a:xfrm>
          <a:prstGeom prst="rect">
            <a:avLst/>
          </a:prstGeom>
        </p:spPr>
        <p:txBody>
          <a:bodyPr anchor="ctr"/>
          <a:lstStyle>
            <a:lvl1pPr marL="0" indent="0">
              <a:buNone/>
              <a:defRPr sz="3600" b="1">
                <a:solidFill>
                  <a:schemeClr val="bg1"/>
                </a:solidFill>
              </a:defRPr>
            </a:lvl1pPr>
          </a:lstStyle>
          <a:p>
            <a:pPr lvl="0"/>
            <a:r>
              <a:rPr kumimoji="1" lang="en-US" altLang="zh-CN" dirty="0"/>
              <a:t>06</a:t>
            </a:r>
            <a:endParaRPr kumimoji="1" lang="zh-CN" altLang="en-US" dirty="0"/>
          </a:p>
        </p:txBody>
      </p:sp>
    </p:spTree>
    <p:extLst>
      <p:ext uri="{BB962C8B-B14F-4D97-AF65-F5344CB8AC3E}">
        <p14:creationId xmlns:p14="http://schemas.microsoft.com/office/powerpoint/2010/main" val="20159153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纯蓝色">
    <p:bg>
      <p:bgRef idx="1001">
        <a:schemeClr val="bg2"/>
      </p:bgRef>
    </p:bg>
    <p:spTree>
      <p:nvGrpSpPr>
        <p:cNvPr id="1" name=""/>
        <p:cNvGrpSpPr/>
        <p:nvPr/>
      </p:nvGrpSpPr>
      <p:grpSpPr>
        <a:xfrm>
          <a:off x="0" y="0"/>
          <a:ext cx="0" cy="0"/>
          <a:chOff x="0" y="0"/>
          <a:chExt cx="0" cy="0"/>
        </a:xfrm>
      </p:grpSpPr>
      <p:sp>
        <p:nvSpPr>
          <p:cNvPr id="2" name="矩形 1"/>
          <p:cNvSpPr/>
          <p:nvPr userDrawn="1"/>
        </p:nvSpPr>
        <p:spPr>
          <a:xfrm>
            <a:off x="0" y="0"/>
            <a:ext cx="12192000"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3713363197"/>
      </p:ext>
    </p:extLst>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B7FF105-3A80-444C-87F8-598C3534FA6A}" type="datetimeFigureOut">
              <a:rPr lang="zh-CN" altLang="en-US" smtClean="0"/>
              <a:t>2017/6/6</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48171BD-479F-4313-B29A-FC80FF71D177}" type="slidenum">
              <a:rPr lang="zh-CN" altLang="en-US" smtClean="0"/>
              <a:t>‹#›</a:t>
            </a:fld>
            <a:endParaRPr lang="zh-CN" altLang="en-US"/>
          </a:p>
        </p:txBody>
      </p:sp>
    </p:spTree>
    <p:extLst>
      <p:ext uri="{BB962C8B-B14F-4D97-AF65-F5344CB8AC3E}">
        <p14:creationId xmlns:p14="http://schemas.microsoft.com/office/powerpoint/2010/main" val="645419529"/>
      </p:ext>
    </p:extLst>
  </p:cSld>
  <p:clrMap bg1="lt1" tx1="dk1" bg2="lt2" tx2="dk2" accent1="accent1" accent2="accent2" accent3="accent3" accent4="accent4" accent5="accent5" accent6="accent6" hlink="hlink" folHlink="folHlink"/>
  <p:sldLayoutIdLst>
    <p:sldLayoutId id="2147483660" r:id="rId1"/>
    <p:sldLayoutId id="2147483661" r:id="rId2"/>
    <p:sldLayoutId id="2147483663" r:id="rId3"/>
    <p:sldLayoutId id="2147483665" r:id="rId4"/>
    <p:sldLayoutId id="2147483666" r:id="rId5"/>
    <p:sldLayoutId id="2147483667" r:id="rId6"/>
    <p:sldLayoutId id="2147483668" r:id="rId7"/>
    <p:sldLayoutId id="2147483669" r:id="rId8"/>
    <p:sldLayoutId id="2147483664" r:id="rId9"/>
    <p:sldLayoutId id="2147483671"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image" Target="../media/image19.gif"/><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8" Type="http://schemas.openxmlformats.org/officeDocument/2006/relationships/oleObject" Target="../embeddings/oleObject1.bin"/><Relationship Id="rId3" Type="http://schemas.openxmlformats.org/officeDocument/2006/relationships/notesSlide" Target="../notesSlides/notesSlide14.xml"/><Relationship Id="rId7" Type="http://schemas.openxmlformats.org/officeDocument/2006/relationships/image" Target="../media/image15.png"/><Relationship Id="rId2" Type="http://schemas.openxmlformats.org/officeDocument/2006/relationships/slideLayout" Target="../slideLayouts/slideLayout3.xml"/><Relationship Id="rId1" Type="http://schemas.openxmlformats.org/officeDocument/2006/relationships/vmlDrawing" Target="../drawings/vmlDrawing1.vml"/><Relationship Id="rId6" Type="http://schemas.openxmlformats.org/officeDocument/2006/relationships/image" Target="../media/image13.png"/><Relationship Id="rId5" Type="http://schemas.openxmlformats.org/officeDocument/2006/relationships/image" Target="../media/image31.png"/><Relationship Id="rId4" Type="http://schemas.openxmlformats.org/officeDocument/2006/relationships/image" Target="../media/image30.png"/><Relationship Id="rId9" Type="http://schemas.openxmlformats.org/officeDocument/2006/relationships/image" Target="../media/image20.wmf"/></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microsoft.com/office/2007/relationships/hdphoto" Target="../media/hdphoto1.wdp"/><Relationship Id="rId5" Type="http://schemas.openxmlformats.org/officeDocument/2006/relationships/image" Target="../media/image38.png"/><Relationship Id="rId4" Type="http://schemas.openxmlformats.org/officeDocument/2006/relationships/image" Target="../media/image37.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7" Type="http://schemas.openxmlformats.org/officeDocument/2006/relationships/image" Target="../media/image40.wmf"/><Relationship Id="rId2" Type="http://schemas.openxmlformats.org/officeDocument/2006/relationships/slideLayout" Target="../slideLayouts/slideLayout3.xml"/><Relationship Id="rId1" Type="http://schemas.openxmlformats.org/officeDocument/2006/relationships/vmlDrawing" Target="../drawings/vmlDrawing2.vml"/><Relationship Id="rId6" Type="http://schemas.openxmlformats.org/officeDocument/2006/relationships/oleObject" Target="../embeddings/oleObject3.bin"/><Relationship Id="rId5" Type="http://schemas.openxmlformats.org/officeDocument/2006/relationships/image" Target="../media/image39.wmf"/><Relationship Id="rId4" Type="http://schemas.openxmlformats.org/officeDocument/2006/relationships/oleObject" Target="../embeddings/oleObject2.bin"/></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350.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image" Target="../media/image50.png"/><Relationship Id="rId3" Type="http://schemas.openxmlformats.org/officeDocument/2006/relationships/image" Target="../media/image41.png"/><Relationship Id="rId7" Type="http://schemas.openxmlformats.org/officeDocument/2006/relationships/image" Target="../media/image45.png"/><Relationship Id="rId12" Type="http://schemas.openxmlformats.org/officeDocument/2006/relationships/image" Target="../media/image49.png"/><Relationship Id="rId2" Type="http://schemas.openxmlformats.org/officeDocument/2006/relationships/notesSlide" Target="../notesSlides/notesSlide22.xml"/><Relationship Id="rId1" Type="http://schemas.openxmlformats.org/officeDocument/2006/relationships/slideLayout" Target="../slideLayouts/slideLayout3.xml"/><Relationship Id="rId6" Type="http://schemas.openxmlformats.org/officeDocument/2006/relationships/image" Target="../media/image44.png"/><Relationship Id="rId11" Type="http://schemas.openxmlformats.org/officeDocument/2006/relationships/image" Target="../media/image48.png"/><Relationship Id="rId5" Type="http://schemas.openxmlformats.org/officeDocument/2006/relationships/image" Target="../media/image43.png"/><Relationship Id="rId10" Type="http://schemas.openxmlformats.org/officeDocument/2006/relationships/image" Target="../media/image13.png"/><Relationship Id="rId4" Type="http://schemas.openxmlformats.org/officeDocument/2006/relationships/image" Target="../media/image42.png"/><Relationship Id="rId9" Type="http://schemas.openxmlformats.org/officeDocument/2006/relationships/image" Target="../media/image47.png"/><Relationship Id="rId14" Type="http://schemas.openxmlformats.org/officeDocument/2006/relationships/image" Target="../media/image51.png"/></Relationships>
</file>

<file path=ppt/slides/_rels/slide23.xml.rels><?xml version="1.0" encoding="UTF-8" standalone="yes"?>
<Relationships xmlns="http://schemas.openxmlformats.org/package/2006/relationships"><Relationship Id="rId3" Type="http://schemas.openxmlformats.org/officeDocument/2006/relationships/image" Target="../media/image52.png"/><Relationship Id="rId7" Type="http://schemas.openxmlformats.org/officeDocument/2006/relationships/image" Target="../media/image55.png"/><Relationship Id="rId2" Type="http://schemas.openxmlformats.org/officeDocument/2006/relationships/notesSlide" Target="../notesSlides/notesSlide23.xml"/><Relationship Id="rId1" Type="http://schemas.openxmlformats.org/officeDocument/2006/relationships/slideLayout" Target="../slideLayouts/slideLayout3.xml"/><Relationship Id="rId6" Type="http://schemas.openxmlformats.org/officeDocument/2006/relationships/image" Target="../media/image54.png"/><Relationship Id="rId5" Type="http://schemas.openxmlformats.org/officeDocument/2006/relationships/image" Target="../media/image48.png"/><Relationship Id="rId4" Type="http://schemas.openxmlformats.org/officeDocument/2006/relationships/image" Target="../media/image53.png"/></Relationships>
</file>

<file path=ppt/slides/_rels/slide24.xml.rels><?xml version="1.0" encoding="UTF-8" standalone="yes"?>
<Relationships xmlns="http://schemas.openxmlformats.org/package/2006/relationships"><Relationship Id="rId8" Type="http://schemas.openxmlformats.org/officeDocument/2006/relationships/image" Target="../media/image59.png"/><Relationship Id="rId13" Type="http://schemas.openxmlformats.org/officeDocument/2006/relationships/image" Target="../media/image63.png"/><Relationship Id="rId3" Type="http://schemas.openxmlformats.org/officeDocument/2006/relationships/image" Target="../media/image41.png"/><Relationship Id="rId7" Type="http://schemas.openxmlformats.org/officeDocument/2006/relationships/image" Target="../media/image42.png"/><Relationship Id="rId12" Type="http://schemas.openxmlformats.org/officeDocument/2006/relationships/image" Target="../media/image62.png"/><Relationship Id="rId2" Type="http://schemas.openxmlformats.org/officeDocument/2006/relationships/notesSlide" Target="../notesSlides/notesSlide24.xml"/><Relationship Id="rId1" Type="http://schemas.openxmlformats.org/officeDocument/2006/relationships/slideLayout" Target="../slideLayouts/slideLayout3.xml"/><Relationship Id="rId6" Type="http://schemas.openxmlformats.org/officeDocument/2006/relationships/image" Target="../media/image58.png"/><Relationship Id="rId11" Type="http://schemas.openxmlformats.org/officeDocument/2006/relationships/image" Target="../media/image43.png"/><Relationship Id="rId5" Type="http://schemas.openxmlformats.org/officeDocument/2006/relationships/image" Target="../media/image57.png"/><Relationship Id="rId15" Type="http://schemas.openxmlformats.org/officeDocument/2006/relationships/image" Target="../media/image3.png"/><Relationship Id="rId10" Type="http://schemas.openxmlformats.org/officeDocument/2006/relationships/image" Target="../media/image61.png"/><Relationship Id="rId4" Type="http://schemas.openxmlformats.org/officeDocument/2006/relationships/image" Target="../media/image56.png"/><Relationship Id="rId9" Type="http://schemas.openxmlformats.org/officeDocument/2006/relationships/image" Target="../media/image60.png"/><Relationship Id="rId14" Type="http://schemas.openxmlformats.org/officeDocument/2006/relationships/image" Target="../media/image64.png"/></Relationships>
</file>

<file path=ppt/slides/_rels/slide25.xml.rels><?xml version="1.0" encoding="UTF-8" standalone="yes"?>
<Relationships xmlns="http://schemas.openxmlformats.org/package/2006/relationships"><Relationship Id="rId3" Type="http://schemas.openxmlformats.org/officeDocument/2006/relationships/image" Target="../media/image65.png"/><Relationship Id="rId7" Type="http://schemas.openxmlformats.org/officeDocument/2006/relationships/image" Target="../media/image67.png"/><Relationship Id="rId2" Type="http://schemas.openxmlformats.org/officeDocument/2006/relationships/notesSlide" Target="../notesSlides/notesSlide25.xml"/><Relationship Id="rId1" Type="http://schemas.openxmlformats.org/officeDocument/2006/relationships/slideLayout" Target="../slideLayouts/slideLayout3.xml"/><Relationship Id="rId6" Type="http://schemas.microsoft.com/office/2007/relationships/hdphoto" Target="../media/hdphoto3.wdp"/><Relationship Id="rId5" Type="http://schemas.openxmlformats.org/officeDocument/2006/relationships/image" Target="../media/image66.png"/><Relationship Id="rId4" Type="http://schemas.microsoft.com/office/2007/relationships/hdphoto" Target="../media/hdphoto2.wdp"/></Relationships>
</file>

<file path=ppt/slides/_rels/slide26.xml.rels><?xml version="1.0" encoding="UTF-8" standalone="yes"?>
<Relationships xmlns="http://schemas.openxmlformats.org/package/2006/relationships"><Relationship Id="rId3" Type="http://schemas.openxmlformats.org/officeDocument/2006/relationships/image" Target="../media/image68.emf"/><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69.emf"/></Relationships>
</file>

<file path=ppt/slides/_rels/slide27.xml.rels><?xml version="1.0" encoding="UTF-8" standalone="yes"?>
<Relationships xmlns="http://schemas.openxmlformats.org/package/2006/relationships"><Relationship Id="rId3" Type="http://schemas.openxmlformats.org/officeDocument/2006/relationships/image" Target="../media/image70.emf"/><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71.emf"/></Relationships>
</file>

<file path=ppt/slides/_rels/slide2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8.xml"/><Relationship Id="rId1" Type="http://schemas.openxmlformats.org/officeDocument/2006/relationships/slideLayout" Target="../slideLayouts/slideLayout3.xml"/><Relationship Id="rId4" Type="http://schemas.openxmlformats.org/officeDocument/2006/relationships/chart" Target="../charts/chart1.xml"/></Relationships>
</file>

<file path=ppt/slides/_rels/slide2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9.xml"/><Relationship Id="rId1" Type="http://schemas.openxmlformats.org/officeDocument/2006/relationships/slideLayout" Target="../slideLayouts/slideLayout3.xml"/><Relationship Id="rId4" Type="http://schemas.microsoft.com/office/2007/relationships/hdphoto" Target="../media/hdphoto4.wdp"/></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7" Type="http://schemas.openxmlformats.org/officeDocument/2006/relationships/image" Target="../media/image8.jp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7.jpg"/><Relationship Id="rId5" Type="http://schemas.openxmlformats.org/officeDocument/2006/relationships/image" Target="../media/image6.jpg"/><Relationship Id="rId4" Type="http://schemas.openxmlformats.org/officeDocument/2006/relationships/image" Target="../media/image5.JPG"/></Relationships>
</file>

<file path=ppt/slides/_rels/slide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17.png"/><Relationship Id="rId5" Type="http://schemas.openxmlformats.org/officeDocument/2006/relationships/image" Target="../media/image15.pn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376092"/>
        </a:solidFill>
        <a:effectLst/>
      </p:bgPr>
    </p:bg>
    <p:spTree>
      <p:nvGrpSpPr>
        <p:cNvPr id="1" name=""/>
        <p:cNvGrpSpPr/>
        <p:nvPr/>
      </p:nvGrpSpPr>
      <p:grpSpPr>
        <a:xfrm>
          <a:off x="0" y="0"/>
          <a:ext cx="0" cy="0"/>
          <a:chOff x="0" y="0"/>
          <a:chExt cx="0" cy="0"/>
        </a:xfrm>
      </p:grpSpPr>
      <p:sp>
        <p:nvSpPr>
          <p:cNvPr id="8" name="矩形 7"/>
          <p:cNvSpPr/>
          <p:nvPr/>
        </p:nvSpPr>
        <p:spPr>
          <a:xfrm>
            <a:off x="0" y="2706"/>
            <a:ext cx="9108489" cy="685529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占位符 3"/>
          <p:cNvSpPr>
            <a:spLocks noGrp="1"/>
          </p:cNvSpPr>
          <p:nvPr>
            <p:ph type="body" sz="quarter" idx="12"/>
          </p:nvPr>
        </p:nvSpPr>
        <p:spPr>
          <a:xfrm>
            <a:off x="960722" y="4057281"/>
            <a:ext cx="5772586" cy="1436238"/>
          </a:xfrm>
        </p:spPr>
        <p:txBody>
          <a:bodyPr>
            <a:noAutofit/>
          </a:bodyPr>
          <a:lstStyle/>
          <a:p>
            <a:r>
              <a:rPr kumimoji="1" lang="zh-CN" altLang="en-US" sz="1600" dirty="0">
                <a:latin typeface="+mj-ea"/>
                <a:ea typeface="+mj-ea"/>
              </a:rPr>
              <a:t>院系：计算机科学与技术学院</a:t>
            </a:r>
            <a:endParaRPr kumimoji="1" lang="en-US" altLang="zh-CN" sz="1600" dirty="0">
              <a:latin typeface="+mj-ea"/>
              <a:ea typeface="+mj-ea"/>
            </a:endParaRPr>
          </a:p>
          <a:p>
            <a:r>
              <a:rPr kumimoji="1" lang="zh-CN" altLang="en-US" sz="1600" dirty="0">
                <a:latin typeface="+mj-ea"/>
                <a:ea typeface="+mj-ea"/>
              </a:rPr>
              <a:t>指导老师：张信明 教授</a:t>
            </a:r>
            <a:endParaRPr kumimoji="1" lang="en-US" altLang="zh-CN" sz="1600" dirty="0">
              <a:latin typeface="+mj-ea"/>
              <a:ea typeface="+mj-ea"/>
            </a:endParaRPr>
          </a:p>
          <a:p>
            <a:r>
              <a:rPr kumimoji="1" lang="zh-CN" altLang="en-US" sz="1600" dirty="0">
                <a:latin typeface="+mj-ea"/>
                <a:ea typeface="+mj-ea"/>
              </a:rPr>
              <a:t>答辩人：李京</a:t>
            </a:r>
            <a:endParaRPr kumimoji="1" lang="en-US" altLang="zh-CN" sz="1600" dirty="0">
              <a:latin typeface="+mj-ea"/>
              <a:ea typeface="+mj-ea"/>
            </a:endParaRPr>
          </a:p>
          <a:p>
            <a:r>
              <a:rPr kumimoji="1" lang="zh-CN" altLang="en-US" sz="1600" dirty="0">
                <a:latin typeface="+mj-ea"/>
                <a:ea typeface="+mj-ea"/>
              </a:rPr>
              <a:t>学号：</a:t>
            </a:r>
            <a:r>
              <a:rPr kumimoji="1" lang="en-US" altLang="zh-CN" sz="1600" dirty="0">
                <a:latin typeface="+mj-ea"/>
                <a:ea typeface="+mj-ea"/>
              </a:rPr>
              <a:t>PB13209115</a:t>
            </a:r>
          </a:p>
        </p:txBody>
      </p:sp>
      <p:sp>
        <p:nvSpPr>
          <p:cNvPr id="5" name="文本占位符 2"/>
          <p:cNvSpPr txBox="1">
            <a:spLocks/>
          </p:cNvSpPr>
          <p:nvPr/>
        </p:nvSpPr>
        <p:spPr>
          <a:xfrm>
            <a:off x="960722" y="2748693"/>
            <a:ext cx="5555488" cy="1065326"/>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1800" b="1" kern="1200">
                <a:solidFill>
                  <a:schemeClr val="accent1">
                    <a:lumMod val="7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CN" sz="1600" dirty="0">
                <a:ea typeface="+mj-ea"/>
              </a:rPr>
              <a:t>Research on Picture Noise </a:t>
            </a:r>
          </a:p>
          <a:p>
            <a:r>
              <a:rPr kumimoji="1" lang="en-US" altLang="zh-CN" sz="1600" dirty="0">
                <a:ea typeface="+mj-ea"/>
              </a:rPr>
              <a:t>Reduction Based</a:t>
            </a:r>
          </a:p>
          <a:p>
            <a:r>
              <a:rPr kumimoji="1" lang="en-US" altLang="zh-CN" sz="1600" dirty="0">
                <a:ea typeface="+mj-ea"/>
              </a:rPr>
              <a:t>Deep Convolution Network</a:t>
            </a:r>
            <a:endParaRPr kumimoji="1" lang="zh-CN" altLang="en-US" sz="1600" dirty="0">
              <a:ea typeface="+mj-ea"/>
            </a:endParaRPr>
          </a:p>
        </p:txBody>
      </p:sp>
      <p:sp>
        <p:nvSpPr>
          <p:cNvPr id="16" name="矩形 15"/>
          <p:cNvSpPr/>
          <p:nvPr/>
        </p:nvSpPr>
        <p:spPr>
          <a:xfrm>
            <a:off x="619760" y="-118430"/>
            <a:ext cx="4958080" cy="197679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5" name="组合 14"/>
          <p:cNvGrpSpPr/>
          <p:nvPr/>
        </p:nvGrpSpPr>
        <p:grpSpPr>
          <a:xfrm>
            <a:off x="960722" y="5738520"/>
            <a:ext cx="2972086" cy="484369"/>
            <a:chOff x="960722" y="5864016"/>
            <a:chExt cx="2972086" cy="484369"/>
          </a:xfrm>
        </p:grpSpPr>
        <p:pic>
          <p:nvPicPr>
            <p:cNvPr id="10" name="图片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4505" y="5925303"/>
              <a:ext cx="2448303" cy="361794"/>
            </a:xfrm>
            <a:prstGeom prst="rect">
              <a:avLst/>
            </a:prstGeom>
          </p:spPr>
        </p:pic>
        <p:pic>
          <p:nvPicPr>
            <p:cNvPr id="14" name="图片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0722" y="5864016"/>
              <a:ext cx="484369" cy="484369"/>
            </a:xfrm>
            <a:prstGeom prst="rect">
              <a:avLst/>
            </a:prstGeom>
          </p:spPr>
        </p:pic>
      </p:grpSp>
      <p:cxnSp>
        <p:nvCxnSpPr>
          <p:cNvPr id="7" name="直接连接符 6"/>
          <p:cNvCxnSpPr/>
          <p:nvPr/>
        </p:nvCxnSpPr>
        <p:spPr>
          <a:xfrm>
            <a:off x="960722" y="2425420"/>
            <a:ext cx="4507923" cy="0"/>
          </a:xfrm>
          <a:prstGeom prst="line">
            <a:avLst/>
          </a:prstGeom>
          <a:ln>
            <a:solidFill>
              <a:srgbClr val="376092"/>
            </a:solidFill>
          </a:ln>
        </p:spPr>
        <p:style>
          <a:lnRef idx="1">
            <a:schemeClr val="accent1"/>
          </a:lnRef>
          <a:fillRef idx="0">
            <a:schemeClr val="accent1"/>
          </a:fillRef>
          <a:effectRef idx="0">
            <a:schemeClr val="accent1"/>
          </a:effectRef>
          <a:fontRef idx="minor">
            <a:schemeClr val="tx1"/>
          </a:fontRef>
        </p:style>
      </p:cxnSp>
      <p:sp>
        <p:nvSpPr>
          <p:cNvPr id="3" name="文本占位符 2"/>
          <p:cNvSpPr>
            <a:spLocks noGrp="1"/>
          </p:cNvSpPr>
          <p:nvPr>
            <p:ph type="body" sz="quarter" idx="11"/>
          </p:nvPr>
        </p:nvSpPr>
        <p:spPr>
          <a:xfrm>
            <a:off x="960722" y="996505"/>
            <a:ext cx="5772586" cy="1260629"/>
          </a:xfrm>
        </p:spPr>
        <p:txBody>
          <a:bodyPr>
            <a:normAutofit/>
          </a:bodyPr>
          <a:lstStyle/>
          <a:p>
            <a:r>
              <a:rPr kumimoji="1" lang="zh-CN" altLang="en-US" sz="3600" dirty="0">
                <a:latin typeface="+mj-ea"/>
                <a:ea typeface="+mj-ea"/>
              </a:rPr>
              <a:t>基于深度卷积网络的</a:t>
            </a:r>
            <a:endParaRPr kumimoji="1" lang="en-US" altLang="zh-CN" sz="3600" dirty="0">
              <a:latin typeface="+mj-ea"/>
              <a:ea typeface="+mj-ea"/>
            </a:endParaRPr>
          </a:p>
          <a:p>
            <a:r>
              <a:rPr kumimoji="1" lang="zh-CN" altLang="en-US" sz="3600" dirty="0">
                <a:latin typeface="+mj-ea"/>
                <a:ea typeface="+mj-ea"/>
              </a:rPr>
              <a:t>图像去噪研究</a:t>
            </a:r>
          </a:p>
        </p:txBody>
      </p:sp>
    </p:spTree>
    <p:extLst>
      <p:ext uri="{BB962C8B-B14F-4D97-AF65-F5344CB8AC3E}">
        <p14:creationId xmlns:p14="http://schemas.microsoft.com/office/powerpoint/2010/main" val="1130543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nodeType="after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750"/>
                                        <p:tgtEl>
                                          <p:spTgt spid="7"/>
                                        </p:tgtEl>
                                      </p:cBhvr>
                                    </p:animEffec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47" presetClass="entr" presetSubtype="0" fill="hold" nodeType="with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Effect transition="in" filter="fade">
                                      <p:cBhvr>
                                        <p:cTn id="17" dur="500"/>
                                        <p:tgtEl>
                                          <p:spTgt spid="3">
                                            <p:txEl>
                                              <p:pRg st="0" end="0"/>
                                            </p:txEl>
                                          </p:spTgt>
                                        </p:tgtEl>
                                      </p:cBhvr>
                                    </p:animEffect>
                                    <p:anim calcmode="lin" valueType="num">
                                      <p:cBhvr>
                                        <p:cTn id="18"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9" dur="500" fill="hold"/>
                                        <p:tgtEl>
                                          <p:spTgt spid="3">
                                            <p:txEl>
                                              <p:pRg st="0" end="0"/>
                                            </p:txEl>
                                          </p:spTgt>
                                        </p:tgtEl>
                                        <p:attrNameLst>
                                          <p:attrName>ppt_y</p:attrName>
                                        </p:attrNameLst>
                                      </p:cBhvr>
                                      <p:tavLst>
                                        <p:tav tm="0">
                                          <p:val>
                                            <p:strVal val="#ppt_y-.1"/>
                                          </p:val>
                                        </p:tav>
                                        <p:tav tm="100000">
                                          <p:val>
                                            <p:strVal val="#ppt_y"/>
                                          </p:val>
                                        </p:tav>
                                      </p:tavLst>
                                    </p:anim>
                                  </p:childTnLst>
                                </p:cTn>
                              </p:par>
                              <p:par>
                                <p:cTn id="20" presetID="47" presetClass="entr" presetSubtype="0" fill="hold" nodeType="withEffect">
                                  <p:stCondLst>
                                    <p:cond delay="0"/>
                                  </p:stCondLst>
                                  <p:childTnLst>
                                    <p:set>
                                      <p:cBhvr>
                                        <p:cTn id="21" dur="1" fill="hold">
                                          <p:stCondLst>
                                            <p:cond delay="0"/>
                                          </p:stCondLst>
                                        </p:cTn>
                                        <p:tgtEl>
                                          <p:spTgt spid="3">
                                            <p:txEl>
                                              <p:pRg st="1" end="1"/>
                                            </p:txEl>
                                          </p:spTgt>
                                        </p:tgtEl>
                                        <p:attrNameLst>
                                          <p:attrName>style.visibility</p:attrName>
                                        </p:attrNameLst>
                                      </p:cBhvr>
                                      <p:to>
                                        <p:strVal val="visible"/>
                                      </p:to>
                                    </p:set>
                                    <p:animEffect transition="in" filter="fade">
                                      <p:cBhvr>
                                        <p:cTn id="22" dur="500"/>
                                        <p:tgtEl>
                                          <p:spTgt spid="3">
                                            <p:txEl>
                                              <p:pRg st="1" end="1"/>
                                            </p:txEl>
                                          </p:spTgt>
                                        </p:tgtEl>
                                      </p:cBhvr>
                                    </p:animEffect>
                                    <p:anim calcmode="lin" valueType="num">
                                      <p:cBhvr>
                                        <p:cTn id="2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4" dur="500" fill="hold"/>
                                        <p:tgtEl>
                                          <p:spTgt spid="3">
                                            <p:txEl>
                                              <p:pRg st="1" end="1"/>
                                            </p:txEl>
                                          </p:spTgt>
                                        </p:tgtEl>
                                        <p:attrNameLst>
                                          <p:attrName>ppt_y</p:attrName>
                                        </p:attrNameLst>
                                      </p:cBhvr>
                                      <p:tavLst>
                                        <p:tav tm="0">
                                          <p:val>
                                            <p:strVal val="#ppt_y-.1"/>
                                          </p:val>
                                        </p:tav>
                                        <p:tav tm="100000">
                                          <p:val>
                                            <p:strVal val="#ppt_y"/>
                                          </p:val>
                                        </p:tav>
                                      </p:tavLst>
                                    </p:anim>
                                  </p:childTnLst>
                                </p:cTn>
                              </p:par>
                              <p:par>
                                <p:cTn id="25" presetID="10" presetClass="entr" presetSubtype="0" fill="hold" grpId="0" nodeType="withEffect">
                                  <p:stCondLst>
                                    <p:cond delay="0"/>
                                  </p:stCondLst>
                                  <p:iterate type="wd">
                                    <p:tmPct val="10000"/>
                                  </p:iterate>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childTnLst>
                          </p:cTn>
                        </p:par>
                        <p:par>
                          <p:cTn id="28" fill="hold">
                            <p:stCondLst>
                              <p:cond delay="1400"/>
                            </p:stCondLst>
                            <p:childTnLst>
                              <p:par>
                                <p:cTn id="29" presetID="10" presetClass="entr" presetSubtype="0" fill="hold" nodeType="afterEffect">
                                  <p:stCondLst>
                                    <p:cond delay="0"/>
                                  </p:stCondLst>
                                  <p:iterate type="wd">
                                    <p:tmPct val="10000"/>
                                  </p:iterate>
                                  <p:childTnLst>
                                    <p:set>
                                      <p:cBhvr>
                                        <p:cTn id="30" dur="1" fill="hold">
                                          <p:stCondLst>
                                            <p:cond delay="0"/>
                                          </p:stCondLst>
                                        </p:cTn>
                                        <p:tgtEl>
                                          <p:spTgt spid="4">
                                            <p:txEl>
                                              <p:pRg st="0" end="0"/>
                                            </p:txEl>
                                          </p:spTgt>
                                        </p:tgtEl>
                                        <p:attrNameLst>
                                          <p:attrName>style.visibility</p:attrName>
                                        </p:attrNameLst>
                                      </p:cBhvr>
                                      <p:to>
                                        <p:strVal val="visible"/>
                                      </p:to>
                                    </p:set>
                                    <p:animEffect transition="in" filter="fade">
                                      <p:cBhvr>
                                        <p:cTn id="31" dur="500"/>
                                        <p:tgtEl>
                                          <p:spTgt spid="4">
                                            <p:txEl>
                                              <p:pRg st="0" end="0"/>
                                            </p:txEl>
                                          </p:spTgt>
                                        </p:tgtEl>
                                      </p:cBhvr>
                                    </p:animEffect>
                                  </p:childTnLst>
                                </p:cTn>
                              </p:par>
                              <p:par>
                                <p:cTn id="32" presetID="10" presetClass="entr" presetSubtype="0" fill="hold" nodeType="withEffect">
                                  <p:stCondLst>
                                    <p:cond delay="500"/>
                                  </p:stCondLst>
                                  <p:iterate type="wd">
                                    <p:tmPct val="10000"/>
                                  </p:iterate>
                                  <p:childTnLst>
                                    <p:set>
                                      <p:cBhvr>
                                        <p:cTn id="33" dur="1" fill="hold">
                                          <p:stCondLst>
                                            <p:cond delay="0"/>
                                          </p:stCondLst>
                                        </p:cTn>
                                        <p:tgtEl>
                                          <p:spTgt spid="4">
                                            <p:txEl>
                                              <p:pRg st="1" end="1"/>
                                            </p:txEl>
                                          </p:spTgt>
                                        </p:tgtEl>
                                        <p:attrNameLst>
                                          <p:attrName>style.visibility</p:attrName>
                                        </p:attrNameLst>
                                      </p:cBhvr>
                                      <p:to>
                                        <p:strVal val="visible"/>
                                      </p:to>
                                    </p:set>
                                    <p:animEffect transition="in" filter="fade">
                                      <p:cBhvr>
                                        <p:cTn id="34" dur="500"/>
                                        <p:tgtEl>
                                          <p:spTgt spid="4">
                                            <p:txEl>
                                              <p:pRg st="1" end="1"/>
                                            </p:txEl>
                                          </p:spTgt>
                                        </p:tgtEl>
                                      </p:cBhvr>
                                    </p:animEffect>
                                  </p:childTnLst>
                                </p:cTn>
                              </p:par>
                              <p:par>
                                <p:cTn id="35" presetID="10" presetClass="entr" presetSubtype="0" fill="hold" nodeType="withEffect">
                                  <p:stCondLst>
                                    <p:cond delay="1000"/>
                                  </p:stCondLst>
                                  <p:iterate type="wd">
                                    <p:tmPct val="10000"/>
                                  </p:iterate>
                                  <p:childTnLst>
                                    <p:set>
                                      <p:cBhvr>
                                        <p:cTn id="36" dur="1" fill="hold">
                                          <p:stCondLst>
                                            <p:cond delay="0"/>
                                          </p:stCondLst>
                                        </p:cTn>
                                        <p:tgtEl>
                                          <p:spTgt spid="4">
                                            <p:txEl>
                                              <p:pRg st="2" end="2"/>
                                            </p:txEl>
                                          </p:spTgt>
                                        </p:tgtEl>
                                        <p:attrNameLst>
                                          <p:attrName>style.visibility</p:attrName>
                                        </p:attrNameLst>
                                      </p:cBhvr>
                                      <p:to>
                                        <p:strVal val="visible"/>
                                      </p:to>
                                    </p:set>
                                    <p:animEffect transition="in" filter="fade">
                                      <p:cBhvr>
                                        <p:cTn id="37" dur="500"/>
                                        <p:tgtEl>
                                          <p:spTgt spid="4">
                                            <p:txEl>
                                              <p:pRg st="2" end="2"/>
                                            </p:txEl>
                                          </p:spTgt>
                                        </p:tgtEl>
                                      </p:cBhvr>
                                    </p:animEffect>
                                  </p:childTnLst>
                                </p:cTn>
                              </p:par>
                              <p:par>
                                <p:cTn id="38" presetID="10" presetClass="entr" presetSubtype="0" fill="hold" nodeType="withEffect">
                                  <p:stCondLst>
                                    <p:cond delay="1250"/>
                                  </p:stCondLst>
                                  <p:iterate type="wd">
                                    <p:tmPct val="10000"/>
                                  </p:iterate>
                                  <p:childTnLst>
                                    <p:set>
                                      <p:cBhvr>
                                        <p:cTn id="39" dur="1" fill="hold">
                                          <p:stCondLst>
                                            <p:cond delay="0"/>
                                          </p:stCondLst>
                                        </p:cTn>
                                        <p:tgtEl>
                                          <p:spTgt spid="4">
                                            <p:txEl>
                                              <p:pRg st="3" end="3"/>
                                            </p:txEl>
                                          </p:spTgt>
                                        </p:tgtEl>
                                        <p:attrNameLst>
                                          <p:attrName>style.visibility</p:attrName>
                                        </p:attrNameLst>
                                      </p:cBhvr>
                                      <p:to>
                                        <p:strVal val="visible"/>
                                      </p:to>
                                    </p:set>
                                    <p:animEffect transition="in" filter="fade">
                                      <p:cBhvr>
                                        <p:cTn id="40" dur="500"/>
                                        <p:tgtEl>
                                          <p:spTgt spid="4">
                                            <p:txEl>
                                              <p:pRg st="3" end="3"/>
                                            </p:txEl>
                                          </p:spTgt>
                                        </p:tgtEl>
                                      </p:cBhvr>
                                    </p:animEffect>
                                  </p:childTnLst>
                                </p:cTn>
                              </p:par>
                            </p:childTnLst>
                          </p:cTn>
                        </p:par>
                        <p:par>
                          <p:cTn id="41" fill="hold">
                            <p:stCondLst>
                              <p:cond delay="3300"/>
                            </p:stCondLst>
                            <p:childTnLst>
                              <p:par>
                                <p:cTn id="42" presetID="10" presetClass="entr" presetSubtype="0" fill="hold" nodeType="after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fade">
                                      <p:cBhvr>
                                        <p:cTn id="44"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5" grpId="0"/>
      <p:bldP spid="16"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39437" y="2429996"/>
            <a:ext cx="6838950" cy="2809875"/>
          </a:xfrm>
          <a:prstGeom prst="rect">
            <a:avLst/>
          </a:prstGeom>
        </p:spPr>
      </p:pic>
      <p:sp>
        <p:nvSpPr>
          <p:cNvPr id="2" name="文本占位符 1"/>
          <p:cNvSpPr>
            <a:spLocks noGrp="1"/>
          </p:cNvSpPr>
          <p:nvPr>
            <p:ph type="body" sz="quarter" idx="10"/>
          </p:nvPr>
        </p:nvSpPr>
        <p:spPr/>
        <p:txBody>
          <a:bodyPr/>
          <a:lstStyle/>
          <a:p>
            <a:r>
              <a:rPr kumimoji="1" lang="zh-CN" altLang="en-US" dirty="0">
                <a:latin typeface="Century Gothic"/>
              </a:rPr>
              <a:t>选题背景</a:t>
            </a:r>
            <a:endParaRPr kumimoji="1" lang="en-US" altLang="zh-CN" dirty="0">
              <a:latin typeface="Century Gothic"/>
            </a:endParaRPr>
          </a:p>
        </p:txBody>
      </p:sp>
      <p:sp>
        <p:nvSpPr>
          <p:cNvPr id="3" name="文本占位符 2"/>
          <p:cNvSpPr>
            <a:spLocks noGrp="1"/>
          </p:cNvSpPr>
          <p:nvPr>
            <p:ph type="body" sz="quarter" idx="11"/>
          </p:nvPr>
        </p:nvSpPr>
        <p:spPr/>
        <p:txBody>
          <a:bodyPr>
            <a:normAutofit fontScale="92500" lnSpcReduction="20000"/>
          </a:bodyPr>
          <a:lstStyle/>
          <a:p>
            <a:r>
              <a:rPr lang="en-US" altLang="zh-CN" dirty="0"/>
              <a:t>01</a:t>
            </a:r>
            <a:endParaRPr lang="zh-CN" altLang="en-US" dirty="0"/>
          </a:p>
        </p:txBody>
      </p:sp>
      <p:sp>
        <p:nvSpPr>
          <p:cNvPr id="4" name="梯形 3"/>
          <p:cNvSpPr/>
          <p:nvPr/>
        </p:nvSpPr>
        <p:spPr>
          <a:xfrm>
            <a:off x="-3148611" y="5132928"/>
            <a:ext cx="8524570" cy="1369775"/>
          </a:xfrm>
          <a:prstGeom prst="trapezoid">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zh-CN" dirty="0">
                <a:solidFill>
                  <a:schemeClr val="bg1"/>
                </a:solidFill>
              </a:rPr>
              <a:t>			          </a:t>
            </a:r>
            <a:r>
              <a:rPr kumimoji="1" lang="zh-CN" altLang="en-US" dirty="0">
                <a:solidFill>
                  <a:schemeClr val="bg1"/>
                </a:solidFill>
              </a:rPr>
              <a:t>下连接：</a:t>
            </a:r>
            <a:endParaRPr kumimoji="1" lang="en-US" altLang="zh-CN" dirty="0">
              <a:solidFill>
                <a:schemeClr val="bg1"/>
              </a:solidFill>
            </a:endParaRPr>
          </a:p>
          <a:p>
            <a:r>
              <a:rPr kumimoji="1" lang="en-US" altLang="zh-CN" dirty="0">
                <a:solidFill>
                  <a:schemeClr val="bg1"/>
                </a:solidFill>
              </a:rPr>
              <a:t>			          </a:t>
            </a:r>
            <a:r>
              <a:rPr kumimoji="1" lang="zh-CN" altLang="en-US" dirty="0">
                <a:solidFill>
                  <a:schemeClr val="bg1"/>
                </a:solidFill>
              </a:rPr>
              <a:t>池化处理，提升鲁棒性</a:t>
            </a:r>
            <a:endParaRPr kumimoji="1" lang="en-US" altLang="zh-CN" dirty="0">
              <a:solidFill>
                <a:schemeClr val="bg1"/>
              </a:solidFill>
            </a:endParaRPr>
          </a:p>
          <a:p>
            <a:r>
              <a:rPr kumimoji="1" lang="en-US" altLang="zh-CN" dirty="0">
                <a:solidFill>
                  <a:schemeClr val="bg1"/>
                </a:solidFill>
              </a:rPr>
              <a:t>			          </a:t>
            </a:r>
            <a:r>
              <a:rPr kumimoji="1" lang="zh-CN" altLang="en-US" dirty="0">
                <a:solidFill>
                  <a:schemeClr val="bg1"/>
                </a:solidFill>
              </a:rPr>
              <a:t>并提高性能</a:t>
            </a:r>
          </a:p>
        </p:txBody>
      </p:sp>
      <p:sp>
        <p:nvSpPr>
          <p:cNvPr id="5" name="梯形 4"/>
          <p:cNvSpPr/>
          <p:nvPr/>
        </p:nvSpPr>
        <p:spPr>
          <a:xfrm>
            <a:off x="-2818401" y="3665329"/>
            <a:ext cx="7864147" cy="1369775"/>
          </a:xfrm>
          <a:prstGeom prst="trapezoid">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zh-CN" dirty="0">
                <a:solidFill>
                  <a:schemeClr val="bg1"/>
                </a:solidFill>
              </a:rPr>
              <a:t>			     </a:t>
            </a:r>
            <a:r>
              <a:rPr kumimoji="1" lang="zh-CN" altLang="en-US" dirty="0">
                <a:solidFill>
                  <a:schemeClr val="bg1"/>
                </a:solidFill>
              </a:rPr>
              <a:t>权值共享：</a:t>
            </a:r>
            <a:endParaRPr kumimoji="1" lang="en-US" altLang="zh-CN" dirty="0">
              <a:solidFill>
                <a:schemeClr val="bg1"/>
              </a:solidFill>
            </a:endParaRPr>
          </a:p>
          <a:p>
            <a:r>
              <a:rPr kumimoji="1" lang="en-US" altLang="zh-CN" dirty="0">
                <a:solidFill>
                  <a:schemeClr val="bg1"/>
                </a:solidFill>
              </a:rPr>
              <a:t>		  	     </a:t>
            </a:r>
            <a:r>
              <a:rPr kumimoji="1" lang="zh-CN" altLang="en-US" dirty="0">
                <a:solidFill>
                  <a:schemeClr val="bg1"/>
                </a:solidFill>
              </a:rPr>
              <a:t>减少内存占用</a:t>
            </a:r>
            <a:endParaRPr kumimoji="1" lang="en-US" altLang="zh-CN" dirty="0">
              <a:solidFill>
                <a:schemeClr val="bg1"/>
              </a:solidFill>
            </a:endParaRPr>
          </a:p>
          <a:p>
            <a:r>
              <a:rPr kumimoji="1" lang="en-US" altLang="zh-CN" dirty="0">
                <a:solidFill>
                  <a:schemeClr val="bg1"/>
                </a:solidFill>
              </a:rPr>
              <a:t>			     </a:t>
            </a:r>
            <a:r>
              <a:rPr kumimoji="1" lang="zh-CN" altLang="en-US" dirty="0">
                <a:solidFill>
                  <a:schemeClr val="bg1"/>
                </a:solidFill>
              </a:rPr>
              <a:t>提高网络性能</a:t>
            </a:r>
          </a:p>
        </p:txBody>
      </p:sp>
      <p:sp>
        <p:nvSpPr>
          <p:cNvPr id="6" name="梯形 5"/>
          <p:cNvSpPr/>
          <p:nvPr/>
        </p:nvSpPr>
        <p:spPr>
          <a:xfrm>
            <a:off x="-2488188" y="2197730"/>
            <a:ext cx="7193976" cy="1369775"/>
          </a:xfrm>
          <a:prstGeom prst="trapezoid">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zh-CN" dirty="0">
                <a:solidFill>
                  <a:schemeClr val="bg1"/>
                </a:solidFill>
              </a:rPr>
              <a:t>			</a:t>
            </a:r>
            <a:r>
              <a:rPr kumimoji="1" lang="zh-CN" altLang="en-US" dirty="0">
                <a:solidFill>
                  <a:schemeClr val="bg1"/>
                </a:solidFill>
              </a:rPr>
              <a:t>局部连接：</a:t>
            </a:r>
            <a:endParaRPr kumimoji="1" lang="en-US" altLang="zh-CN" dirty="0">
              <a:solidFill>
                <a:schemeClr val="bg1"/>
              </a:solidFill>
            </a:endParaRPr>
          </a:p>
          <a:p>
            <a:r>
              <a:rPr kumimoji="1" lang="en-US" altLang="zh-CN" dirty="0">
                <a:solidFill>
                  <a:schemeClr val="bg1"/>
                </a:solidFill>
              </a:rPr>
              <a:t>			</a:t>
            </a:r>
            <a:r>
              <a:rPr kumimoji="1" lang="zh-CN" altLang="en-US" dirty="0">
                <a:solidFill>
                  <a:schemeClr val="bg1"/>
                </a:solidFill>
              </a:rPr>
              <a:t>更好的利用像素之间位置信息</a:t>
            </a:r>
            <a:endParaRPr kumimoji="1" lang="en-US" altLang="zh-CN" dirty="0">
              <a:solidFill>
                <a:schemeClr val="bg1"/>
              </a:solidFill>
            </a:endParaRPr>
          </a:p>
          <a:p>
            <a:r>
              <a:rPr kumimoji="1" lang="en-US" altLang="zh-CN" dirty="0">
                <a:solidFill>
                  <a:schemeClr val="bg1"/>
                </a:solidFill>
              </a:rPr>
              <a:t>			</a:t>
            </a:r>
            <a:r>
              <a:rPr kumimoji="1" lang="zh-CN" altLang="en-US" dirty="0">
                <a:solidFill>
                  <a:schemeClr val="bg1"/>
                </a:solidFill>
              </a:rPr>
              <a:t>减少参数</a:t>
            </a:r>
          </a:p>
        </p:txBody>
      </p:sp>
      <p:pic>
        <p:nvPicPr>
          <p:cNvPr id="13" name="图片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23379" y="982576"/>
            <a:ext cx="4591001" cy="2897975"/>
          </a:xfrm>
          <a:prstGeom prst="rect">
            <a:avLst/>
          </a:prstGeom>
        </p:spPr>
      </p:pic>
      <p:sp>
        <p:nvSpPr>
          <p:cNvPr id="18" name="矩形 17"/>
          <p:cNvSpPr/>
          <p:nvPr/>
        </p:nvSpPr>
        <p:spPr>
          <a:xfrm>
            <a:off x="475634" y="1206909"/>
            <a:ext cx="3467616" cy="584775"/>
          </a:xfrm>
          <a:prstGeom prst="rect">
            <a:avLst/>
          </a:prstGeom>
        </p:spPr>
        <p:txBody>
          <a:bodyPr wrap="none">
            <a:spAutoFit/>
          </a:bodyPr>
          <a:lstStyle/>
          <a:p>
            <a:r>
              <a:rPr lang="zh-CN" altLang="en-US" sz="3200" b="1" dirty="0">
                <a:solidFill>
                  <a:schemeClr val="accent1">
                    <a:lumMod val="75000"/>
                  </a:schemeClr>
                </a:solidFill>
              </a:rPr>
              <a:t>深度卷积神经网络</a:t>
            </a:r>
          </a:p>
        </p:txBody>
      </p:sp>
      <p:pic>
        <p:nvPicPr>
          <p:cNvPr id="26" name="图片 2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83859" y="3665329"/>
            <a:ext cx="5084180" cy="2929759"/>
          </a:xfrm>
          <a:prstGeom prst="rect">
            <a:avLst/>
          </a:prstGeom>
        </p:spPr>
      </p:pic>
    </p:spTree>
    <p:extLst>
      <p:ext uri="{BB962C8B-B14F-4D97-AF65-F5344CB8AC3E}">
        <p14:creationId xmlns:p14="http://schemas.microsoft.com/office/powerpoint/2010/main" val="324044092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0" end="0"/>
                                            </p:txEl>
                                          </p:spTgt>
                                        </p:tgtEl>
                                        <p:attrNameLst>
                                          <p:attrName>style.visibility</p:attrName>
                                        </p:attrNameLst>
                                      </p:cBhvr>
                                      <p:to>
                                        <p:strVal val="visible"/>
                                      </p:to>
                                    </p:set>
                                    <p:animEffect transition="in" filter="fade">
                                      <p:cBhvr>
                                        <p:cTn id="10" dur="500"/>
                                        <p:tgtEl>
                                          <p:spTgt spid="2">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500"/>
                                        <p:tgtEl>
                                          <p:spTgt spid="18"/>
                                        </p:tgtEl>
                                      </p:cBhvr>
                                    </p:animEffec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fade">
                                      <p:cBhvr>
                                        <p:cTn id="17" dur="500"/>
                                        <p:tgtEl>
                                          <p:spTgt spid="28"/>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8"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 calcmode="lin" valueType="num">
                                      <p:cBhvr additive="base">
                                        <p:cTn id="22" dur="500" fill="hold"/>
                                        <p:tgtEl>
                                          <p:spTgt spid="6"/>
                                        </p:tgtEl>
                                        <p:attrNameLst>
                                          <p:attrName>ppt_x</p:attrName>
                                        </p:attrNameLst>
                                      </p:cBhvr>
                                      <p:tavLst>
                                        <p:tav tm="0">
                                          <p:val>
                                            <p:strVal val="0-#ppt_w/2"/>
                                          </p:val>
                                        </p:tav>
                                        <p:tav tm="100000">
                                          <p:val>
                                            <p:strVal val="#ppt_x"/>
                                          </p:val>
                                        </p:tav>
                                      </p:tavLst>
                                    </p:anim>
                                    <p:anim calcmode="lin" valueType="num">
                                      <p:cBhvr additive="base">
                                        <p:cTn id="23" dur="500" fill="hold"/>
                                        <p:tgtEl>
                                          <p:spTgt spid="6"/>
                                        </p:tgtEl>
                                        <p:attrNameLst>
                                          <p:attrName>ppt_y</p:attrName>
                                        </p:attrNameLst>
                                      </p:cBhvr>
                                      <p:tavLst>
                                        <p:tav tm="0">
                                          <p:val>
                                            <p:strVal val="#ppt_y"/>
                                          </p:val>
                                        </p:tav>
                                        <p:tav tm="100000">
                                          <p:val>
                                            <p:strVal val="#ppt_y"/>
                                          </p:val>
                                        </p:tav>
                                      </p:tavLst>
                                    </p:anim>
                                  </p:childTnLst>
                                </p:cTn>
                              </p:par>
                              <p:par>
                                <p:cTn id="24" presetID="10" presetClass="entr" presetSubtype="0" fill="hold" nodeType="with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fade">
                                      <p:cBhvr>
                                        <p:cTn id="26" dur="500"/>
                                        <p:tgtEl>
                                          <p:spTgt spid="13"/>
                                        </p:tgtEl>
                                      </p:cBhvr>
                                    </p:animEffect>
                                  </p:childTnLst>
                                </p:cTn>
                              </p:par>
                              <p:par>
                                <p:cTn id="27" presetID="10" presetClass="exit" presetSubtype="0" fill="hold" nodeType="withEffect">
                                  <p:stCondLst>
                                    <p:cond delay="0"/>
                                  </p:stCondLst>
                                  <p:childTnLst>
                                    <p:animEffect transition="out" filter="fade">
                                      <p:cBhvr>
                                        <p:cTn id="28" dur="500"/>
                                        <p:tgtEl>
                                          <p:spTgt spid="28"/>
                                        </p:tgtEl>
                                      </p:cBhvr>
                                    </p:animEffect>
                                    <p:set>
                                      <p:cBhvr>
                                        <p:cTn id="29" dur="1" fill="hold">
                                          <p:stCondLst>
                                            <p:cond delay="499"/>
                                          </p:stCondLst>
                                        </p:cTn>
                                        <p:tgtEl>
                                          <p:spTgt spid="28"/>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2" presetClass="entr" presetSubtype="8" fill="hold" grpId="0" nodeType="clickEffect">
                                  <p:stCondLst>
                                    <p:cond delay="0"/>
                                  </p:stCondLst>
                                  <p:childTnLst>
                                    <p:set>
                                      <p:cBhvr>
                                        <p:cTn id="33" dur="1" fill="hold">
                                          <p:stCondLst>
                                            <p:cond delay="0"/>
                                          </p:stCondLst>
                                        </p:cTn>
                                        <p:tgtEl>
                                          <p:spTgt spid="5"/>
                                        </p:tgtEl>
                                        <p:attrNameLst>
                                          <p:attrName>style.visibility</p:attrName>
                                        </p:attrNameLst>
                                      </p:cBhvr>
                                      <p:to>
                                        <p:strVal val="visible"/>
                                      </p:to>
                                    </p:set>
                                    <p:anim calcmode="lin" valueType="num">
                                      <p:cBhvr additive="base">
                                        <p:cTn id="34" dur="500" fill="hold"/>
                                        <p:tgtEl>
                                          <p:spTgt spid="5"/>
                                        </p:tgtEl>
                                        <p:attrNameLst>
                                          <p:attrName>ppt_x</p:attrName>
                                        </p:attrNameLst>
                                      </p:cBhvr>
                                      <p:tavLst>
                                        <p:tav tm="0">
                                          <p:val>
                                            <p:strVal val="0-#ppt_w/2"/>
                                          </p:val>
                                        </p:tav>
                                        <p:tav tm="100000">
                                          <p:val>
                                            <p:strVal val="#ppt_x"/>
                                          </p:val>
                                        </p:tav>
                                      </p:tavLst>
                                    </p:anim>
                                    <p:anim calcmode="lin" valueType="num">
                                      <p:cBhvr additive="base">
                                        <p:cTn id="35"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2" presetClass="entr" presetSubtype="8" fill="hold" grpId="0" nodeType="clickEffect">
                                  <p:stCondLst>
                                    <p:cond delay="0"/>
                                  </p:stCondLst>
                                  <p:childTnLst>
                                    <p:set>
                                      <p:cBhvr>
                                        <p:cTn id="39" dur="1" fill="hold">
                                          <p:stCondLst>
                                            <p:cond delay="0"/>
                                          </p:stCondLst>
                                        </p:cTn>
                                        <p:tgtEl>
                                          <p:spTgt spid="4"/>
                                        </p:tgtEl>
                                        <p:attrNameLst>
                                          <p:attrName>style.visibility</p:attrName>
                                        </p:attrNameLst>
                                      </p:cBhvr>
                                      <p:to>
                                        <p:strVal val="visible"/>
                                      </p:to>
                                    </p:set>
                                    <p:anim calcmode="lin" valueType="num">
                                      <p:cBhvr additive="base">
                                        <p:cTn id="40" dur="500" fill="hold"/>
                                        <p:tgtEl>
                                          <p:spTgt spid="4"/>
                                        </p:tgtEl>
                                        <p:attrNameLst>
                                          <p:attrName>ppt_x</p:attrName>
                                        </p:attrNameLst>
                                      </p:cBhvr>
                                      <p:tavLst>
                                        <p:tav tm="0">
                                          <p:val>
                                            <p:strVal val="0-#ppt_w/2"/>
                                          </p:val>
                                        </p:tav>
                                        <p:tav tm="100000">
                                          <p:val>
                                            <p:strVal val="#ppt_x"/>
                                          </p:val>
                                        </p:tav>
                                      </p:tavLst>
                                    </p:anim>
                                    <p:anim calcmode="lin" valueType="num">
                                      <p:cBhvr additive="base">
                                        <p:cTn id="41" dur="500" fill="hold"/>
                                        <p:tgtEl>
                                          <p:spTgt spid="4"/>
                                        </p:tgtEl>
                                        <p:attrNameLst>
                                          <p:attrName>ppt_y</p:attrName>
                                        </p:attrNameLst>
                                      </p:cBhvr>
                                      <p:tavLst>
                                        <p:tav tm="0">
                                          <p:val>
                                            <p:strVal val="#ppt_y"/>
                                          </p:val>
                                        </p:tav>
                                        <p:tav tm="100000">
                                          <p:val>
                                            <p:strVal val="#ppt_y"/>
                                          </p:val>
                                        </p:tav>
                                      </p:tavLst>
                                    </p:anim>
                                  </p:childTnLst>
                                </p:cTn>
                              </p:par>
                              <p:par>
                                <p:cTn id="42" presetID="10" presetClass="entr" presetSubtype="0" fill="hold" nodeType="withEffect">
                                  <p:stCondLst>
                                    <p:cond delay="0"/>
                                  </p:stCondLst>
                                  <p:childTnLst>
                                    <p:set>
                                      <p:cBhvr>
                                        <p:cTn id="43" dur="1" fill="hold">
                                          <p:stCondLst>
                                            <p:cond delay="0"/>
                                          </p:stCondLst>
                                        </p:cTn>
                                        <p:tgtEl>
                                          <p:spTgt spid="26"/>
                                        </p:tgtEl>
                                        <p:attrNameLst>
                                          <p:attrName>style.visibility</p:attrName>
                                        </p:attrNameLst>
                                      </p:cBhvr>
                                      <p:to>
                                        <p:strVal val="visible"/>
                                      </p:to>
                                    </p:set>
                                    <p:animEffect transition="in" filter="fade">
                                      <p:cBhvr>
                                        <p:cTn id="44"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3" grpId="0" build="p"/>
      <p:bldP spid="4" grpId="0" animBg="1"/>
      <p:bldP spid="5" grpId="0" animBg="1"/>
      <p:bldP spid="6" grpId="0" animBg="1"/>
      <p:bldP spid="1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15747" y="-1"/>
            <a:ext cx="12307747" cy="6994931"/>
          </a:xfrm>
          <a:prstGeom prst="rect">
            <a:avLst/>
          </a:prstGeom>
          <a:solidFill>
            <a:srgbClr val="376092"/>
          </a:solidFill>
          <a:ln>
            <a:solidFill>
              <a:srgbClr val="3760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319752"/>
            <a:ext cx="12360166" cy="2675179"/>
          </a:xfrm>
          <a:prstGeom prst="rect">
            <a:avLst/>
          </a:prstGeom>
        </p:spPr>
      </p:pic>
      <p:sp>
        <p:nvSpPr>
          <p:cNvPr id="10" name="矩形 9"/>
          <p:cNvSpPr/>
          <p:nvPr/>
        </p:nvSpPr>
        <p:spPr>
          <a:xfrm>
            <a:off x="-283914" y="-1"/>
            <a:ext cx="12475913" cy="4319751"/>
          </a:xfrm>
          <a:prstGeom prst="rect">
            <a:avLst/>
          </a:prstGeom>
          <a:solidFill>
            <a:srgbClr val="376092"/>
          </a:solidFill>
          <a:ln>
            <a:solidFill>
              <a:srgbClr val="3760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占位符 1"/>
          <p:cNvSpPr txBox="1">
            <a:spLocks/>
          </p:cNvSpPr>
          <p:nvPr/>
        </p:nvSpPr>
        <p:spPr>
          <a:xfrm>
            <a:off x="1888975" y="3228487"/>
            <a:ext cx="3819097" cy="362708"/>
          </a:xfrm>
          <a:prstGeom prst="rect">
            <a:avLst/>
          </a:prstGeom>
        </p:spPr>
        <p:txBody>
          <a:bodyPr vert="horz" lIns="91440" tIns="45720" rIns="91440" bIns="45720" rtlCol="0" anchor="t">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sz="2000" b="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zh-CN" altLang="en-US" sz="2000" b="0" i="0" u="none" strike="noStrike" kern="1200" cap="none" spc="0" normalizeH="0" baseline="0" noProof="0" dirty="0">
                <a:ln>
                  <a:noFill/>
                </a:ln>
                <a:solidFill>
                  <a:sysClr val="window" lastClr="FFFFFF"/>
                </a:solidFill>
                <a:effectLst/>
                <a:uLnTx/>
                <a:uFillTx/>
                <a:latin typeface="Arial"/>
                <a:ea typeface="微软雅黑"/>
                <a:cs typeface="+mn-cs"/>
              </a:rPr>
              <a:t>网络模型</a:t>
            </a:r>
          </a:p>
        </p:txBody>
      </p:sp>
      <p:sp>
        <p:nvSpPr>
          <p:cNvPr id="6" name="文本占位符 2"/>
          <p:cNvSpPr txBox="1">
            <a:spLocks/>
          </p:cNvSpPr>
          <p:nvPr/>
        </p:nvSpPr>
        <p:spPr>
          <a:xfrm>
            <a:off x="757659" y="2992960"/>
            <a:ext cx="1131316" cy="833761"/>
          </a:xfrm>
          <a:prstGeom prst="rect">
            <a:avLst/>
          </a:prstGeom>
        </p:spPr>
        <p:txBody>
          <a:bodyPr vert="horz" lIns="91440" tIns="45720" rIns="91440" bIns="45720" rtlCol="0" anchor="t">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sz="6000" b="1"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en-US" altLang="zh-CN" sz="6000" b="1" i="0" u="none" strike="noStrike" kern="1200" cap="none" spc="0" normalizeH="0" baseline="0" noProof="0" dirty="0">
                <a:ln>
                  <a:noFill/>
                </a:ln>
                <a:solidFill>
                  <a:sysClr val="window" lastClr="FFFFFF"/>
                </a:solidFill>
                <a:effectLst/>
                <a:uLnTx/>
                <a:uFillTx/>
                <a:latin typeface="Arial"/>
                <a:ea typeface="微软雅黑"/>
                <a:cs typeface="+mn-cs"/>
              </a:rPr>
              <a:t>02</a:t>
            </a:r>
            <a:endParaRPr kumimoji="1" lang="zh-CN" altLang="en-US" sz="6000" b="1" i="0" u="none" strike="noStrike" kern="1200" cap="none" spc="0" normalizeH="0" baseline="0" noProof="0" dirty="0">
              <a:ln>
                <a:noFill/>
              </a:ln>
              <a:solidFill>
                <a:sysClr val="window" lastClr="FFFFFF"/>
              </a:solidFill>
              <a:effectLst/>
              <a:uLnTx/>
              <a:uFillTx/>
              <a:latin typeface="Arial"/>
              <a:ea typeface="微软雅黑"/>
              <a:cs typeface="+mn-cs"/>
            </a:endParaRPr>
          </a:p>
        </p:txBody>
      </p:sp>
      <p:sp>
        <p:nvSpPr>
          <p:cNvPr id="8" name="文本占位符 7"/>
          <p:cNvSpPr>
            <a:spLocks noGrp="1"/>
          </p:cNvSpPr>
          <p:nvPr>
            <p:ph type="body" sz="quarter" idx="10"/>
          </p:nvPr>
        </p:nvSpPr>
        <p:spPr/>
        <p:txBody>
          <a:bodyPr/>
          <a:lstStyle/>
          <a:p>
            <a:r>
              <a:rPr lang="zh-CN" altLang="en-US" dirty="0"/>
              <a:t>网络模型</a:t>
            </a:r>
          </a:p>
        </p:txBody>
      </p:sp>
      <p:sp>
        <p:nvSpPr>
          <p:cNvPr id="9" name="文本占位符 8"/>
          <p:cNvSpPr>
            <a:spLocks noGrp="1"/>
          </p:cNvSpPr>
          <p:nvPr>
            <p:ph type="body" sz="quarter" idx="11"/>
          </p:nvPr>
        </p:nvSpPr>
        <p:spPr/>
        <p:txBody>
          <a:bodyPr>
            <a:normAutofit fontScale="92500" lnSpcReduction="20000"/>
          </a:bodyPr>
          <a:lstStyle/>
          <a:p>
            <a:r>
              <a:rPr lang="en-US" altLang="zh-CN" dirty="0"/>
              <a:t>02</a:t>
            </a:r>
            <a:endParaRPr lang="zh-CN" altLang="en-US" dirty="0"/>
          </a:p>
        </p:txBody>
      </p:sp>
    </p:spTree>
    <p:extLst>
      <p:ext uri="{BB962C8B-B14F-4D97-AF65-F5344CB8AC3E}">
        <p14:creationId xmlns:p14="http://schemas.microsoft.com/office/powerpoint/2010/main" val="1655935733"/>
      </p:ext>
    </p:extLst>
  </p:cSld>
  <p:clrMapOvr>
    <a:masterClrMapping/>
  </p:clrMapOvr>
  <p:transition spd="slow">
    <p:cover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25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par>
                          <p:cTn id="9" fill="hold">
                            <p:stCondLst>
                              <p:cond delay="750"/>
                            </p:stCondLst>
                            <p:childTnLst>
                              <p:par>
                                <p:cTn id="10" presetID="10" presetClass="entr" presetSubtype="0" fill="hold" grpId="0" nodeType="after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fade">
                                      <p:cBhvr>
                                        <p:cTn id="12" dur="500"/>
                                        <p:tgtEl>
                                          <p:spTgt spid="5">
                                            <p:txEl>
                                              <p:pRg st="0" end="0"/>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animEffect transition="in" filter="fade">
                                      <p:cBhvr>
                                        <p:cTn id="15" dur="500"/>
                                        <p:tgtEl>
                                          <p:spTgt spid="6">
                                            <p:txEl>
                                              <p:pRg st="0" end="0"/>
                                            </p:txEl>
                                          </p:spTgt>
                                        </p:tgtEl>
                                      </p:cBhvr>
                                    </p:animEffect>
                                  </p:childTnLst>
                                </p:cTn>
                              </p:par>
                            </p:childTnLst>
                          </p:cTn>
                        </p:par>
                        <p:par>
                          <p:cTn id="16" fill="hold">
                            <p:stCondLst>
                              <p:cond delay="1250"/>
                            </p:stCondLst>
                            <p:childTnLst>
                              <p:par>
                                <p:cTn id="17" presetID="10" presetClass="entr" presetSubtype="0" fill="hold" grpId="0"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childTnLst>
                          </p:cTn>
                        </p:par>
                        <p:par>
                          <p:cTn id="20" fill="hold">
                            <p:stCondLst>
                              <p:cond delay="1750"/>
                            </p:stCondLst>
                            <p:childTnLst>
                              <p:par>
                                <p:cTn id="21" presetID="1" presetClass="exit" presetSubtype="0" fill="hold" grpId="0" nodeType="afterEffect">
                                  <p:stCondLst>
                                    <p:cond delay="0"/>
                                  </p:stCondLst>
                                  <p:childTnLst>
                                    <p:set>
                                      <p:cBhvr>
                                        <p:cTn id="22" dur="1" fill="hold">
                                          <p:stCondLst>
                                            <p:cond delay="0"/>
                                          </p:stCondLst>
                                        </p:cTn>
                                        <p:tgtEl>
                                          <p:spTgt spid="7"/>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grpId="1" nodeType="clickEffect">
                                  <p:stCondLst>
                                    <p:cond delay="0"/>
                                  </p:stCondLst>
                                  <p:childTnLst>
                                    <p:animEffect transition="out" filter="fade">
                                      <p:cBhvr>
                                        <p:cTn id="26" dur="500"/>
                                        <p:tgtEl>
                                          <p:spTgt spid="5">
                                            <p:txEl>
                                              <p:pRg st="0" end="0"/>
                                            </p:txEl>
                                          </p:spTgt>
                                        </p:tgtEl>
                                      </p:cBhvr>
                                    </p:animEffect>
                                    <p:set>
                                      <p:cBhvr>
                                        <p:cTn id="27" dur="1" fill="hold">
                                          <p:stCondLst>
                                            <p:cond delay="499"/>
                                          </p:stCondLst>
                                        </p:cTn>
                                        <p:tgtEl>
                                          <p:spTgt spid="5">
                                            <p:txEl>
                                              <p:pRg st="0" end="0"/>
                                            </p:txEl>
                                          </p:spTgt>
                                        </p:tgtEl>
                                        <p:attrNameLst>
                                          <p:attrName>style.visibility</p:attrName>
                                        </p:attrNameLst>
                                      </p:cBhvr>
                                      <p:to>
                                        <p:strVal val="hidden"/>
                                      </p:to>
                                    </p:set>
                                  </p:childTnLst>
                                </p:cTn>
                              </p:par>
                              <p:par>
                                <p:cTn id="28" presetID="10" presetClass="exit" presetSubtype="0" fill="hold" grpId="1" nodeType="withEffect">
                                  <p:stCondLst>
                                    <p:cond delay="0"/>
                                  </p:stCondLst>
                                  <p:childTnLst>
                                    <p:animEffect transition="out" filter="fade">
                                      <p:cBhvr>
                                        <p:cTn id="29" dur="500"/>
                                        <p:tgtEl>
                                          <p:spTgt spid="6">
                                            <p:txEl>
                                              <p:pRg st="0" end="0"/>
                                            </p:txEl>
                                          </p:spTgt>
                                        </p:tgtEl>
                                      </p:cBhvr>
                                    </p:animEffect>
                                    <p:set>
                                      <p:cBhvr>
                                        <p:cTn id="30" dur="1" fill="hold">
                                          <p:stCondLst>
                                            <p:cond delay="499"/>
                                          </p:stCondLst>
                                        </p:cTn>
                                        <p:tgtEl>
                                          <p:spTgt spid="6">
                                            <p:txEl>
                                              <p:pRg st="0" end="0"/>
                                            </p:txEl>
                                          </p:spTgt>
                                        </p:tgtEl>
                                        <p:attrNameLst>
                                          <p:attrName>style.visibility</p:attrName>
                                        </p:attrNameLst>
                                      </p:cBhvr>
                                      <p:to>
                                        <p:strVal val="hidden"/>
                                      </p:to>
                                    </p:set>
                                  </p:childTnLst>
                                </p:cTn>
                              </p:par>
                              <p:par>
                                <p:cTn id="31" presetID="2" presetClass="exit" presetSubtype="1" fill="hold" grpId="1" nodeType="withEffect">
                                  <p:stCondLst>
                                    <p:cond delay="250"/>
                                  </p:stCondLst>
                                  <p:childTnLst>
                                    <p:anim calcmode="lin" valueType="num">
                                      <p:cBhvr additive="base">
                                        <p:cTn id="32" dur="500"/>
                                        <p:tgtEl>
                                          <p:spTgt spid="10"/>
                                        </p:tgtEl>
                                        <p:attrNameLst>
                                          <p:attrName>ppt_x</p:attrName>
                                        </p:attrNameLst>
                                      </p:cBhvr>
                                      <p:tavLst>
                                        <p:tav tm="0">
                                          <p:val>
                                            <p:strVal val="ppt_x"/>
                                          </p:val>
                                        </p:tav>
                                        <p:tav tm="100000">
                                          <p:val>
                                            <p:strVal val="ppt_x"/>
                                          </p:val>
                                        </p:tav>
                                      </p:tavLst>
                                    </p:anim>
                                    <p:anim calcmode="lin" valueType="num">
                                      <p:cBhvr additive="base">
                                        <p:cTn id="33" dur="500"/>
                                        <p:tgtEl>
                                          <p:spTgt spid="10"/>
                                        </p:tgtEl>
                                        <p:attrNameLst>
                                          <p:attrName>ppt_y</p:attrName>
                                        </p:attrNameLst>
                                      </p:cBhvr>
                                      <p:tavLst>
                                        <p:tav tm="0">
                                          <p:val>
                                            <p:strVal val="ppt_y"/>
                                          </p:val>
                                        </p:tav>
                                        <p:tav tm="100000">
                                          <p:val>
                                            <p:strVal val="0-ppt_h/2"/>
                                          </p:val>
                                        </p:tav>
                                      </p:tavLst>
                                    </p:anim>
                                    <p:set>
                                      <p:cBhvr>
                                        <p:cTn id="34" dur="1" fill="hold">
                                          <p:stCondLst>
                                            <p:cond delay="499"/>
                                          </p:stCondLst>
                                        </p:cTn>
                                        <p:tgtEl>
                                          <p:spTgt spid="10"/>
                                        </p:tgtEl>
                                        <p:attrNameLst>
                                          <p:attrName>style.visibility</p:attrName>
                                        </p:attrNameLst>
                                      </p:cBhvr>
                                      <p:to>
                                        <p:strVal val="hidden"/>
                                      </p:to>
                                    </p:set>
                                  </p:childTnLst>
                                </p:cTn>
                              </p:par>
                            </p:childTnLst>
                          </p:cTn>
                        </p:par>
                        <p:par>
                          <p:cTn id="35" fill="hold">
                            <p:stCondLst>
                              <p:cond delay="750"/>
                            </p:stCondLst>
                            <p:childTnLst>
                              <p:par>
                                <p:cTn id="36" presetID="10" presetClass="entr" presetSubtype="0" fill="hold" grpId="0" nodeType="afterEffect">
                                  <p:stCondLst>
                                    <p:cond delay="0"/>
                                  </p:stCondLst>
                                  <p:childTnLst>
                                    <p:set>
                                      <p:cBhvr>
                                        <p:cTn id="37" dur="1" fill="hold">
                                          <p:stCondLst>
                                            <p:cond delay="0"/>
                                          </p:stCondLst>
                                        </p:cTn>
                                        <p:tgtEl>
                                          <p:spTgt spid="8">
                                            <p:txEl>
                                              <p:pRg st="0" end="0"/>
                                            </p:txEl>
                                          </p:spTgt>
                                        </p:tgtEl>
                                        <p:attrNameLst>
                                          <p:attrName>style.visibility</p:attrName>
                                        </p:attrNameLst>
                                      </p:cBhvr>
                                      <p:to>
                                        <p:strVal val="visible"/>
                                      </p:to>
                                    </p:set>
                                    <p:animEffect transition="in" filter="fade">
                                      <p:cBhvr>
                                        <p:cTn id="38" dur="500"/>
                                        <p:tgtEl>
                                          <p:spTgt spid="8">
                                            <p:txEl>
                                              <p:pRg st="0" end="0"/>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9">
                                            <p:txEl>
                                              <p:pRg st="0" end="0"/>
                                            </p:txEl>
                                          </p:spTgt>
                                        </p:tgtEl>
                                        <p:attrNameLst>
                                          <p:attrName>style.visibility</p:attrName>
                                        </p:attrNameLst>
                                      </p:cBhvr>
                                      <p:to>
                                        <p:strVal val="visible"/>
                                      </p:to>
                                    </p:set>
                                    <p:animEffect transition="in" filter="fade">
                                      <p:cBhvr>
                                        <p:cTn id="41" dur="500"/>
                                        <p:tgtEl>
                                          <p:spTgt spid="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P spid="10" grpId="1" animBg="1"/>
      <p:bldP spid="5" grpId="0" build="p"/>
      <p:bldP spid="5" grpId="1" build="allAtOnce"/>
      <p:bldP spid="6" grpId="0" build="p"/>
      <p:bldP spid="6" grpId="1" build="allAtOnce"/>
      <p:bldP spid="8" grpId="0" build="p"/>
      <p:bldP spid="9"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组合 32"/>
          <p:cNvGrpSpPr/>
          <p:nvPr/>
        </p:nvGrpSpPr>
        <p:grpSpPr>
          <a:xfrm>
            <a:off x="6460047" y="4188961"/>
            <a:ext cx="2919647" cy="742446"/>
            <a:chOff x="5856267" y="4986560"/>
            <a:chExt cx="2919647" cy="742446"/>
          </a:xfrm>
        </p:grpSpPr>
        <p:sp>
          <p:nvSpPr>
            <p:cNvPr id="34" name="矩形 33"/>
            <p:cNvSpPr/>
            <p:nvPr/>
          </p:nvSpPr>
          <p:spPr>
            <a:xfrm>
              <a:off x="5856267" y="5420011"/>
              <a:ext cx="2357955" cy="308995"/>
            </a:xfrm>
            <a:prstGeom prst="rect">
              <a:avLst/>
            </a:prstGeom>
          </p:spPr>
          <p:txBody>
            <a:bodyPr wrap="square">
              <a:spAutoFit/>
            </a:bodyPr>
            <a:lstStyle/>
            <a:p>
              <a:pPr lvl="0">
                <a:lnSpc>
                  <a:spcPct val="130000"/>
                </a:lnSpc>
              </a:pPr>
              <a:r>
                <a:rPr lang="zh-CN" altLang="en-US" sz="1200" dirty="0">
                  <a:solidFill>
                    <a:srgbClr val="000000"/>
                  </a:solidFill>
                  <a:latin typeface="+mn-ea"/>
                </a:rPr>
                <a:t>卷积层，参数待定</a:t>
              </a:r>
            </a:p>
          </p:txBody>
        </p:sp>
        <p:sp>
          <p:nvSpPr>
            <p:cNvPr id="35" name="文本框 8"/>
            <p:cNvSpPr txBox="1"/>
            <p:nvPr/>
          </p:nvSpPr>
          <p:spPr>
            <a:xfrm>
              <a:off x="5856267" y="4986560"/>
              <a:ext cx="2919647" cy="45345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sz="2000" b="1" dirty="0">
                  <a:solidFill>
                    <a:srgbClr val="5283BE"/>
                  </a:solidFill>
                  <a:latin typeface="+mn-ea"/>
                </a:rPr>
                <a:t>Convolution</a:t>
              </a:r>
              <a:endParaRPr lang="zh-CN" altLang="en-US" sz="2000" b="1" dirty="0">
                <a:solidFill>
                  <a:srgbClr val="5283BE"/>
                </a:solidFill>
                <a:latin typeface="+mn-ea"/>
              </a:endParaRPr>
            </a:p>
          </p:txBody>
        </p:sp>
      </p:grpSp>
      <p:sp>
        <p:nvSpPr>
          <p:cNvPr id="17" name="立方体 16"/>
          <p:cNvSpPr/>
          <p:nvPr/>
        </p:nvSpPr>
        <p:spPr>
          <a:xfrm>
            <a:off x="3381153" y="1310967"/>
            <a:ext cx="2435058" cy="2563500"/>
          </a:xfrm>
          <a:prstGeom prst="cube">
            <a:avLst>
              <a:gd name="adj" fmla="val 6517"/>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16" name="立方体 15"/>
          <p:cNvSpPr/>
          <p:nvPr/>
        </p:nvSpPr>
        <p:spPr>
          <a:xfrm>
            <a:off x="2955851" y="1660282"/>
            <a:ext cx="2502171" cy="2601116"/>
          </a:xfrm>
          <a:prstGeom prst="cube">
            <a:avLst>
              <a:gd name="adj" fmla="val 6517"/>
            </a:avLst>
          </a:prstGeom>
          <a:solidFill>
            <a:srgbClr val="2D4E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2" name="文本占位符 1"/>
          <p:cNvSpPr>
            <a:spLocks noGrp="1"/>
          </p:cNvSpPr>
          <p:nvPr>
            <p:ph type="body" sz="quarter" idx="10"/>
          </p:nvPr>
        </p:nvSpPr>
        <p:spPr/>
        <p:txBody>
          <a:bodyPr/>
          <a:lstStyle/>
          <a:p>
            <a:r>
              <a:rPr lang="zh-CN" altLang="en-US" dirty="0"/>
              <a:t>网络模型</a:t>
            </a:r>
          </a:p>
        </p:txBody>
      </p:sp>
      <p:sp>
        <p:nvSpPr>
          <p:cNvPr id="3" name="文本占位符 2"/>
          <p:cNvSpPr>
            <a:spLocks noGrp="1"/>
          </p:cNvSpPr>
          <p:nvPr>
            <p:ph type="body" sz="quarter" idx="11"/>
          </p:nvPr>
        </p:nvSpPr>
        <p:spPr/>
        <p:txBody>
          <a:bodyPr>
            <a:normAutofit fontScale="92500" lnSpcReduction="20000"/>
          </a:bodyPr>
          <a:lstStyle/>
          <a:p>
            <a:r>
              <a:rPr lang="en-US" altLang="zh-CN" dirty="0"/>
              <a:t>02</a:t>
            </a:r>
            <a:endParaRPr lang="zh-CN" altLang="en-US" dirty="0"/>
          </a:p>
        </p:txBody>
      </p:sp>
      <p:sp>
        <p:nvSpPr>
          <p:cNvPr id="4" name="立方体 3"/>
          <p:cNvSpPr/>
          <p:nvPr/>
        </p:nvSpPr>
        <p:spPr>
          <a:xfrm>
            <a:off x="2506980" y="2009599"/>
            <a:ext cx="2592853" cy="2738560"/>
          </a:xfrm>
          <a:prstGeom prst="cube">
            <a:avLst>
              <a:gd name="adj" fmla="val 6517"/>
            </a:avLst>
          </a:prstGeom>
          <a:solidFill>
            <a:srgbClr val="3860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5" name="立方体 4"/>
          <p:cNvSpPr/>
          <p:nvPr/>
        </p:nvSpPr>
        <p:spPr>
          <a:xfrm>
            <a:off x="2083493" y="2358915"/>
            <a:ext cx="2648137" cy="2815066"/>
          </a:xfrm>
          <a:prstGeom prst="cube">
            <a:avLst>
              <a:gd name="adj" fmla="val 6517"/>
            </a:avLst>
          </a:prstGeom>
          <a:solidFill>
            <a:srgbClr val="4170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6" name="立方体 5"/>
          <p:cNvSpPr/>
          <p:nvPr/>
        </p:nvSpPr>
        <p:spPr>
          <a:xfrm>
            <a:off x="1634623" y="2708230"/>
            <a:ext cx="2708777" cy="2934929"/>
          </a:xfrm>
          <a:prstGeom prst="cube">
            <a:avLst>
              <a:gd name="adj" fmla="val 651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7" name="立方体 6"/>
          <p:cNvSpPr/>
          <p:nvPr/>
        </p:nvSpPr>
        <p:spPr>
          <a:xfrm>
            <a:off x="1265903" y="3057546"/>
            <a:ext cx="2698956" cy="2934929"/>
          </a:xfrm>
          <a:prstGeom prst="cube">
            <a:avLst>
              <a:gd name="adj" fmla="val 6517"/>
            </a:avLst>
          </a:prstGeom>
          <a:solidFill>
            <a:srgbClr val="7199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grpSp>
        <p:nvGrpSpPr>
          <p:cNvPr id="26" name="组合 25"/>
          <p:cNvGrpSpPr/>
          <p:nvPr/>
        </p:nvGrpSpPr>
        <p:grpSpPr>
          <a:xfrm>
            <a:off x="8377668" y="1609587"/>
            <a:ext cx="2919647" cy="1005915"/>
            <a:chOff x="8065485" y="1253614"/>
            <a:chExt cx="2919647" cy="1005915"/>
          </a:xfrm>
        </p:grpSpPr>
        <p:sp>
          <p:nvSpPr>
            <p:cNvPr id="8" name="矩形 7"/>
            <p:cNvSpPr/>
            <p:nvPr/>
          </p:nvSpPr>
          <p:spPr>
            <a:xfrm>
              <a:off x="8065485" y="1687065"/>
              <a:ext cx="2357955" cy="572464"/>
            </a:xfrm>
            <a:prstGeom prst="rect">
              <a:avLst/>
            </a:prstGeom>
          </p:spPr>
          <p:txBody>
            <a:bodyPr wrap="square">
              <a:spAutoFit/>
            </a:bodyPr>
            <a:lstStyle/>
            <a:p>
              <a:pPr lvl="0">
                <a:lnSpc>
                  <a:spcPct val="130000"/>
                </a:lnSpc>
              </a:pPr>
              <a:r>
                <a:rPr lang="zh-CN" altLang="en-US" sz="1200" dirty="0">
                  <a:solidFill>
                    <a:srgbClr val="000000"/>
                  </a:solidFill>
                  <a:latin typeface="+mn-ea"/>
                </a:rPr>
                <a:t>全连接层</a:t>
              </a:r>
              <a:endParaRPr lang="en-US" altLang="zh-CN" sz="1200" dirty="0">
                <a:solidFill>
                  <a:srgbClr val="000000"/>
                </a:solidFill>
                <a:latin typeface="+mn-ea"/>
              </a:endParaRPr>
            </a:p>
            <a:p>
              <a:pPr lvl="0">
                <a:lnSpc>
                  <a:spcPct val="130000"/>
                </a:lnSpc>
              </a:pPr>
              <a:r>
                <a:rPr lang="zh-CN" altLang="en-US" sz="1200" dirty="0">
                  <a:solidFill>
                    <a:srgbClr val="000000"/>
                  </a:solidFill>
                  <a:latin typeface="+mn-ea"/>
                </a:rPr>
                <a:t>拥有</a:t>
              </a:r>
              <a:r>
                <a:rPr lang="en-US" altLang="zh-CN" sz="1200" dirty="0">
                  <a:solidFill>
                    <a:srgbClr val="000000"/>
                  </a:solidFill>
                  <a:latin typeface="+mn-ea"/>
                </a:rPr>
                <a:t>32</a:t>
              </a:r>
              <a:r>
                <a:rPr lang="zh-CN" altLang="en-US" sz="1200" dirty="0">
                  <a:solidFill>
                    <a:srgbClr val="000000"/>
                  </a:solidFill>
                  <a:latin typeface="+mn-ea"/>
                </a:rPr>
                <a:t>个神经元</a:t>
              </a:r>
            </a:p>
          </p:txBody>
        </p:sp>
        <p:sp>
          <p:nvSpPr>
            <p:cNvPr id="9" name="文本框 8"/>
            <p:cNvSpPr txBox="1"/>
            <p:nvPr/>
          </p:nvSpPr>
          <p:spPr>
            <a:xfrm>
              <a:off x="8065485" y="1253614"/>
              <a:ext cx="2919647" cy="45345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sz="2000" b="1" dirty="0">
                  <a:solidFill>
                    <a:schemeClr val="accent1">
                      <a:lumMod val="50000"/>
                    </a:schemeClr>
                  </a:solidFill>
                  <a:latin typeface="+mn-ea"/>
                </a:rPr>
                <a:t>Fully connected</a:t>
              </a:r>
            </a:p>
          </p:txBody>
        </p:sp>
      </p:grpSp>
      <p:grpSp>
        <p:nvGrpSpPr>
          <p:cNvPr id="25" name="组合 24"/>
          <p:cNvGrpSpPr/>
          <p:nvPr/>
        </p:nvGrpSpPr>
        <p:grpSpPr>
          <a:xfrm>
            <a:off x="8707597" y="3720855"/>
            <a:ext cx="2919647" cy="982512"/>
            <a:chOff x="7329079" y="2497929"/>
            <a:chExt cx="2919647" cy="982512"/>
          </a:xfrm>
        </p:grpSpPr>
        <p:sp>
          <p:nvSpPr>
            <p:cNvPr id="10" name="矩形 9"/>
            <p:cNvSpPr/>
            <p:nvPr/>
          </p:nvSpPr>
          <p:spPr>
            <a:xfrm>
              <a:off x="7329079" y="2931380"/>
              <a:ext cx="2357955" cy="549061"/>
            </a:xfrm>
            <a:prstGeom prst="rect">
              <a:avLst/>
            </a:prstGeom>
          </p:spPr>
          <p:txBody>
            <a:bodyPr wrap="square">
              <a:spAutoFit/>
            </a:bodyPr>
            <a:lstStyle/>
            <a:p>
              <a:pPr lvl="0">
                <a:lnSpc>
                  <a:spcPct val="130000"/>
                </a:lnSpc>
              </a:pPr>
              <a:r>
                <a:rPr lang="zh-CN" altLang="en-US" sz="1200" dirty="0">
                  <a:solidFill>
                    <a:srgbClr val="000000"/>
                  </a:solidFill>
                  <a:latin typeface="+mn-ea"/>
                </a:rPr>
                <a:t>第二层池化层</a:t>
              </a:r>
              <a:r>
                <a:rPr lang="en-US" altLang="zh-CN" sz="1200" dirty="0">
                  <a:solidFill>
                    <a:srgbClr val="000000"/>
                  </a:solidFill>
                  <a:latin typeface="+mn-ea"/>
                </a:rPr>
                <a:t>,</a:t>
              </a:r>
            </a:p>
            <a:p>
              <a:pPr lvl="0">
                <a:lnSpc>
                  <a:spcPct val="130000"/>
                </a:lnSpc>
              </a:pPr>
              <a:r>
                <a:rPr lang="zh-CN" altLang="en-US" sz="1200" dirty="0">
                  <a:solidFill>
                    <a:srgbClr val="000000"/>
                  </a:solidFill>
                  <a:latin typeface="+mn-ea"/>
                </a:rPr>
                <a:t>池化窗口为</a:t>
              </a:r>
              <a:r>
                <a:rPr lang="en-US" altLang="zh-CN" sz="1200" dirty="0">
                  <a:solidFill>
                    <a:srgbClr val="000000"/>
                  </a:solidFill>
                  <a:latin typeface="+mn-ea"/>
                </a:rPr>
                <a:t>2×2</a:t>
              </a:r>
              <a:endParaRPr lang="zh-CN" altLang="en-US" sz="1200" dirty="0">
                <a:solidFill>
                  <a:srgbClr val="000000"/>
                </a:solidFill>
                <a:latin typeface="+mn-ea"/>
              </a:endParaRPr>
            </a:p>
          </p:txBody>
        </p:sp>
        <p:sp>
          <p:nvSpPr>
            <p:cNvPr id="11" name="文本框 8"/>
            <p:cNvSpPr txBox="1"/>
            <p:nvPr/>
          </p:nvSpPr>
          <p:spPr>
            <a:xfrm>
              <a:off x="7329079" y="2497929"/>
              <a:ext cx="2919647" cy="45345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sz="2000" b="1" dirty="0">
                  <a:solidFill>
                    <a:srgbClr val="386090"/>
                  </a:solidFill>
                  <a:latin typeface="+mn-ea"/>
                </a:rPr>
                <a:t>Pool</a:t>
              </a:r>
            </a:p>
          </p:txBody>
        </p:sp>
      </p:grpSp>
      <p:grpSp>
        <p:nvGrpSpPr>
          <p:cNvPr id="23" name="组合 22"/>
          <p:cNvGrpSpPr/>
          <p:nvPr/>
        </p:nvGrpSpPr>
        <p:grpSpPr>
          <a:xfrm>
            <a:off x="6917845" y="3865909"/>
            <a:ext cx="1856152" cy="1005915"/>
            <a:chOff x="6592673" y="3742244"/>
            <a:chExt cx="1987511" cy="1005915"/>
          </a:xfrm>
        </p:grpSpPr>
        <p:sp>
          <p:nvSpPr>
            <p:cNvPr id="12" name="矩形 11"/>
            <p:cNvSpPr/>
            <p:nvPr/>
          </p:nvSpPr>
          <p:spPr>
            <a:xfrm>
              <a:off x="6592673" y="4175695"/>
              <a:ext cx="1853776" cy="572464"/>
            </a:xfrm>
            <a:prstGeom prst="rect">
              <a:avLst/>
            </a:prstGeom>
          </p:spPr>
          <p:txBody>
            <a:bodyPr wrap="square">
              <a:spAutoFit/>
            </a:bodyPr>
            <a:lstStyle/>
            <a:p>
              <a:pPr lvl="0">
                <a:lnSpc>
                  <a:spcPct val="130000"/>
                </a:lnSpc>
              </a:pPr>
              <a:r>
                <a:rPr lang="zh-CN" altLang="en-US" sz="1200" dirty="0">
                  <a:solidFill>
                    <a:srgbClr val="000000"/>
                  </a:solidFill>
                  <a:latin typeface="+mn-ea"/>
                </a:rPr>
                <a:t>第二层卷积层，卷积核</a:t>
              </a:r>
              <a:endParaRPr lang="en-US" altLang="zh-CN" sz="1200" dirty="0">
                <a:solidFill>
                  <a:srgbClr val="000000"/>
                </a:solidFill>
                <a:latin typeface="+mn-ea"/>
              </a:endParaRPr>
            </a:p>
            <a:p>
              <a:pPr lvl="0">
                <a:lnSpc>
                  <a:spcPct val="130000"/>
                </a:lnSpc>
              </a:pPr>
              <a:r>
                <a:rPr lang="zh-CN" altLang="en-US" sz="1200" dirty="0">
                  <a:solidFill>
                    <a:srgbClr val="000000"/>
                  </a:solidFill>
                  <a:latin typeface="+mn-ea"/>
                </a:rPr>
                <a:t>尺寸为</a:t>
              </a:r>
              <a:r>
                <a:rPr lang="en-US" altLang="zh-CN" sz="1200" dirty="0">
                  <a:solidFill>
                    <a:srgbClr val="000000"/>
                  </a:solidFill>
                  <a:latin typeface="+mn-ea"/>
                </a:rPr>
                <a:t>5×5</a:t>
              </a:r>
              <a:r>
                <a:rPr lang="zh-CN" altLang="en-US" sz="1200" dirty="0">
                  <a:solidFill>
                    <a:srgbClr val="000000"/>
                  </a:solidFill>
                  <a:latin typeface="+mn-ea"/>
                </a:rPr>
                <a:t>，数量</a:t>
              </a:r>
              <a:r>
                <a:rPr lang="en-US" altLang="zh-CN" sz="1200" dirty="0">
                  <a:solidFill>
                    <a:srgbClr val="000000"/>
                  </a:solidFill>
                  <a:latin typeface="+mn-ea"/>
                </a:rPr>
                <a:t>50</a:t>
              </a:r>
              <a:endParaRPr lang="zh-CN" altLang="en-US" sz="1200" dirty="0">
                <a:solidFill>
                  <a:srgbClr val="000000"/>
                </a:solidFill>
                <a:latin typeface="+mn-ea"/>
              </a:endParaRPr>
            </a:p>
          </p:txBody>
        </p:sp>
        <p:sp>
          <p:nvSpPr>
            <p:cNvPr id="13" name="文本框 8"/>
            <p:cNvSpPr txBox="1"/>
            <p:nvPr/>
          </p:nvSpPr>
          <p:spPr>
            <a:xfrm>
              <a:off x="6592673" y="3742244"/>
              <a:ext cx="1987511" cy="49244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sz="2000" b="1" dirty="0">
                  <a:solidFill>
                    <a:srgbClr val="4170A9"/>
                  </a:solidFill>
                  <a:latin typeface="+mn-ea"/>
                </a:rPr>
                <a:t>Convolution</a:t>
              </a:r>
              <a:endParaRPr lang="zh-CN" altLang="en-US" sz="2000" b="1" dirty="0">
                <a:solidFill>
                  <a:srgbClr val="4170A9"/>
                </a:solidFill>
                <a:latin typeface="+mn-ea"/>
              </a:endParaRPr>
            </a:p>
          </p:txBody>
        </p:sp>
      </p:grpSp>
      <p:grpSp>
        <p:nvGrpSpPr>
          <p:cNvPr id="24" name="组合 23"/>
          <p:cNvGrpSpPr/>
          <p:nvPr/>
        </p:nvGrpSpPr>
        <p:grpSpPr>
          <a:xfrm>
            <a:off x="5458022" y="5088550"/>
            <a:ext cx="2919647" cy="1005915"/>
            <a:chOff x="5856267" y="4986560"/>
            <a:chExt cx="2919647" cy="1005915"/>
          </a:xfrm>
        </p:grpSpPr>
        <p:sp>
          <p:nvSpPr>
            <p:cNvPr id="14" name="矩形 13"/>
            <p:cNvSpPr/>
            <p:nvPr/>
          </p:nvSpPr>
          <p:spPr>
            <a:xfrm>
              <a:off x="5856267" y="5420011"/>
              <a:ext cx="2357955" cy="572464"/>
            </a:xfrm>
            <a:prstGeom prst="rect">
              <a:avLst/>
            </a:prstGeom>
          </p:spPr>
          <p:txBody>
            <a:bodyPr wrap="square">
              <a:spAutoFit/>
            </a:bodyPr>
            <a:lstStyle/>
            <a:p>
              <a:pPr lvl="0">
                <a:lnSpc>
                  <a:spcPct val="130000"/>
                </a:lnSpc>
              </a:pPr>
              <a:r>
                <a:rPr lang="zh-CN" altLang="en-US" sz="1200" dirty="0">
                  <a:solidFill>
                    <a:srgbClr val="000000"/>
                  </a:solidFill>
                  <a:latin typeface="+mn-ea"/>
                </a:rPr>
                <a:t>第一层卷积层，也是输入层</a:t>
              </a:r>
              <a:endParaRPr lang="en-US" altLang="zh-CN" sz="1200" dirty="0">
                <a:solidFill>
                  <a:srgbClr val="000000"/>
                </a:solidFill>
                <a:latin typeface="+mn-ea"/>
              </a:endParaRPr>
            </a:p>
            <a:p>
              <a:pPr lvl="0">
                <a:lnSpc>
                  <a:spcPct val="130000"/>
                </a:lnSpc>
              </a:pPr>
              <a:r>
                <a:rPr lang="zh-CN" altLang="en-US" sz="1200" dirty="0">
                  <a:solidFill>
                    <a:srgbClr val="000000"/>
                  </a:solidFill>
                  <a:latin typeface="+mn-ea"/>
                </a:rPr>
                <a:t>卷积核尺寸</a:t>
              </a:r>
              <a:r>
                <a:rPr lang="en-US" altLang="zh-CN" sz="1200" dirty="0">
                  <a:solidFill>
                    <a:srgbClr val="000000"/>
                  </a:solidFill>
                  <a:latin typeface="+mn-ea"/>
                </a:rPr>
                <a:t>5×5</a:t>
              </a:r>
              <a:r>
                <a:rPr lang="zh-CN" altLang="en-US" sz="1200" dirty="0">
                  <a:solidFill>
                    <a:srgbClr val="000000"/>
                  </a:solidFill>
                  <a:latin typeface="+mn-ea"/>
                </a:rPr>
                <a:t>，数量为</a:t>
              </a:r>
              <a:r>
                <a:rPr lang="en-US" altLang="zh-CN" sz="1200" dirty="0">
                  <a:solidFill>
                    <a:srgbClr val="000000"/>
                  </a:solidFill>
                  <a:latin typeface="+mn-ea"/>
                </a:rPr>
                <a:t>20</a:t>
              </a:r>
              <a:endParaRPr lang="zh-CN" altLang="en-US" sz="1200" dirty="0">
                <a:solidFill>
                  <a:srgbClr val="000000"/>
                </a:solidFill>
                <a:latin typeface="+mn-ea"/>
              </a:endParaRPr>
            </a:p>
          </p:txBody>
        </p:sp>
        <p:sp>
          <p:nvSpPr>
            <p:cNvPr id="15" name="文本框 8"/>
            <p:cNvSpPr txBox="1"/>
            <p:nvPr/>
          </p:nvSpPr>
          <p:spPr>
            <a:xfrm>
              <a:off x="5856267" y="4986560"/>
              <a:ext cx="2919647" cy="45345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sz="2000" b="1" dirty="0">
                  <a:solidFill>
                    <a:srgbClr val="7199C9"/>
                  </a:solidFill>
                  <a:latin typeface="+mn-ea"/>
                </a:rPr>
                <a:t>Convolution</a:t>
              </a:r>
              <a:endParaRPr lang="zh-CN" altLang="en-US" sz="2000" b="1" dirty="0">
                <a:solidFill>
                  <a:srgbClr val="7199C9"/>
                </a:solidFill>
                <a:latin typeface="+mn-ea"/>
              </a:endParaRPr>
            </a:p>
          </p:txBody>
        </p:sp>
      </p:grpSp>
      <p:grpSp>
        <p:nvGrpSpPr>
          <p:cNvPr id="27" name="组合 26"/>
          <p:cNvGrpSpPr/>
          <p:nvPr/>
        </p:nvGrpSpPr>
        <p:grpSpPr>
          <a:xfrm>
            <a:off x="7551668" y="4901615"/>
            <a:ext cx="2919647" cy="982512"/>
            <a:chOff x="6592673" y="3742244"/>
            <a:chExt cx="2919647" cy="982512"/>
          </a:xfrm>
        </p:grpSpPr>
        <p:sp>
          <p:nvSpPr>
            <p:cNvPr id="28" name="矩形 27"/>
            <p:cNvSpPr/>
            <p:nvPr/>
          </p:nvSpPr>
          <p:spPr>
            <a:xfrm>
              <a:off x="6592673" y="4175695"/>
              <a:ext cx="2357955" cy="549061"/>
            </a:xfrm>
            <a:prstGeom prst="rect">
              <a:avLst/>
            </a:prstGeom>
          </p:spPr>
          <p:txBody>
            <a:bodyPr wrap="square">
              <a:spAutoFit/>
            </a:bodyPr>
            <a:lstStyle/>
            <a:p>
              <a:pPr lvl="0">
                <a:lnSpc>
                  <a:spcPct val="130000"/>
                </a:lnSpc>
              </a:pPr>
              <a:r>
                <a:rPr lang="zh-CN" altLang="en-US" sz="1200" dirty="0">
                  <a:solidFill>
                    <a:srgbClr val="000000"/>
                  </a:solidFill>
                  <a:latin typeface="+mn-ea"/>
                </a:rPr>
                <a:t>第一层池化层</a:t>
              </a:r>
              <a:endParaRPr lang="en-US" altLang="zh-CN" sz="1200" dirty="0">
                <a:solidFill>
                  <a:srgbClr val="000000"/>
                </a:solidFill>
                <a:latin typeface="+mn-ea"/>
              </a:endParaRPr>
            </a:p>
            <a:p>
              <a:pPr lvl="0">
                <a:lnSpc>
                  <a:spcPct val="130000"/>
                </a:lnSpc>
              </a:pPr>
              <a:r>
                <a:rPr lang="zh-CN" altLang="en-US" sz="1200" dirty="0">
                  <a:solidFill>
                    <a:srgbClr val="000000"/>
                  </a:solidFill>
                  <a:latin typeface="+mn-ea"/>
                </a:rPr>
                <a:t>池化窗口为</a:t>
              </a:r>
              <a:r>
                <a:rPr lang="en-US" altLang="zh-CN" sz="1200" dirty="0">
                  <a:solidFill>
                    <a:srgbClr val="000000"/>
                  </a:solidFill>
                  <a:latin typeface="+mn-ea"/>
                </a:rPr>
                <a:t>2×2</a:t>
              </a:r>
              <a:endParaRPr lang="zh-CN" altLang="en-US" sz="1200" dirty="0">
                <a:solidFill>
                  <a:srgbClr val="000000"/>
                </a:solidFill>
                <a:latin typeface="+mn-ea"/>
              </a:endParaRPr>
            </a:p>
          </p:txBody>
        </p:sp>
        <p:sp>
          <p:nvSpPr>
            <p:cNvPr id="29" name="文本框 8"/>
            <p:cNvSpPr txBox="1"/>
            <p:nvPr/>
          </p:nvSpPr>
          <p:spPr>
            <a:xfrm>
              <a:off x="6592673" y="3742244"/>
              <a:ext cx="2919647" cy="45345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sz="2000" b="1" dirty="0">
                  <a:solidFill>
                    <a:srgbClr val="5887C0"/>
                  </a:solidFill>
                  <a:latin typeface="+mn-ea"/>
                </a:rPr>
                <a:t>Pool</a:t>
              </a:r>
              <a:endParaRPr lang="zh-CN" altLang="en-US" sz="2000" b="1" dirty="0">
                <a:solidFill>
                  <a:srgbClr val="5887C0"/>
                </a:solidFill>
                <a:latin typeface="+mn-ea"/>
              </a:endParaRPr>
            </a:p>
          </p:txBody>
        </p:sp>
      </p:grpSp>
      <p:grpSp>
        <p:nvGrpSpPr>
          <p:cNvPr id="30" name="组合 29"/>
          <p:cNvGrpSpPr/>
          <p:nvPr/>
        </p:nvGrpSpPr>
        <p:grpSpPr>
          <a:xfrm>
            <a:off x="7782636" y="2688497"/>
            <a:ext cx="2919647" cy="1005915"/>
            <a:chOff x="8065485" y="1253614"/>
            <a:chExt cx="2919647" cy="1005915"/>
          </a:xfrm>
        </p:grpSpPr>
        <p:sp>
          <p:nvSpPr>
            <p:cNvPr id="31" name="矩形 30"/>
            <p:cNvSpPr/>
            <p:nvPr/>
          </p:nvSpPr>
          <p:spPr>
            <a:xfrm>
              <a:off x="8065485" y="1687065"/>
              <a:ext cx="2357955" cy="572464"/>
            </a:xfrm>
            <a:prstGeom prst="rect">
              <a:avLst/>
            </a:prstGeom>
          </p:spPr>
          <p:txBody>
            <a:bodyPr wrap="square">
              <a:spAutoFit/>
            </a:bodyPr>
            <a:lstStyle/>
            <a:p>
              <a:pPr lvl="0">
                <a:lnSpc>
                  <a:spcPct val="130000"/>
                </a:lnSpc>
              </a:pPr>
              <a:r>
                <a:rPr lang="zh-CN" altLang="en-US" sz="1200" dirty="0">
                  <a:solidFill>
                    <a:srgbClr val="000000"/>
                  </a:solidFill>
                  <a:latin typeface="+mn-ea"/>
                </a:rPr>
                <a:t>全连接层</a:t>
              </a:r>
              <a:endParaRPr lang="en-US" altLang="zh-CN" sz="1200" dirty="0">
                <a:solidFill>
                  <a:srgbClr val="000000"/>
                </a:solidFill>
                <a:latin typeface="+mn-ea"/>
              </a:endParaRPr>
            </a:p>
            <a:p>
              <a:pPr lvl="0">
                <a:lnSpc>
                  <a:spcPct val="130000"/>
                </a:lnSpc>
              </a:pPr>
              <a:r>
                <a:rPr lang="zh-CN" altLang="en-US" sz="1200" dirty="0">
                  <a:solidFill>
                    <a:srgbClr val="000000"/>
                  </a:solidFill>
                  <a:latin typeface="+mn-ea"/>
                </a:rPr>
                <a:t>拥有</a:t>
              </a:r>
              <a:r>
                <a:rPr lang="en-US" altLang="zh-CN" sz="1200" dirty="0">
                  <a:solidFill>
                    <a:srgbClr val="000000"/>
                  </a:solidFill>
                  <a:latin typeface="+mn-ea"/>
                </a:rPr>
                <a:t>500</a:t>
              </a:r>
              <a:r>
                <a:rPr lang="zh-CN" altLang="en-US" sz="1200" dirty="0">
                  <a:solidFill>
                    <a:srgbClr val="000000"/>
                  </a:solidFill>
                  <a:latin typeface="+mn-ea"/>
                </a:rPr>
                <a:t>个神经元</a:t>
              </a:r>
            </a:p>
          </p:txBody>
        </p:sp>
        <p:sp>
          <p:nvSpPr>
            <p:cNvPr id="32" name="文本框 31"/>
            <p:cNvSpPr txBox="1"/>
            <p:nvPr/>
          </p:nvSpPr>
          <p:spPr>
            <a:xfrm>
              <a:off x="8065485" y="1253614"/>
              <a:ext cx="2919647" cy="45345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sz="2000" b="1" dirty="0">
                  <a:solidFill>
                    <a:srgbClr val="376092"/>
                  </a:solidFill>
                  <a:latin typeface="+mn-ea"/>
                </a:rPr>
                <a:t>Fully connected</a:t>
              </a:r>
            </a:p>
          </p:txBody>
        </p:sp>
      </p:grpSp>
      <p:grpSp>
        <p:nvGrpSpPr>
          <p:cNvPr id="37" name="组合 36"/>
          <p:cNvGrpSpPr/>
          <p:nvPr/>
        </p:nvGrpSpPr>
        <p:grpSpPr>
          <a:xfrm>
            <a:off x="8096821" y="2364853"/>
            <a:ext cx="2919647" cy="742446"/>
            <a:chOff x="5856267" y="4986560"/>
            <a:chExt cx="2919647" cy="742446"/>
          </a:xfrm>
        </p:grpSpPr>
        <p:sp>
          <p:nvSpPr>
            <p:cNvPr id="38" name="矩形 37"/>
            <p:cNvSpPr/>
            <p:nvPr/>
          </p:nvSpPr>
          <p:spPr>
            <a:xfrm>
              <a:off x="5856267" y="5420011"/>
              <a:ext cx="2357955" cy="308995"/>
            </a:xfrm>
            <a:prstGeom prst="rect">
              <a:avLst/>
            </a:prstGeom>
          </p:spPr>
          <p:txBody>
            <a:bodyPr wrap="square">
              <a:spAutoFit/>
            </a:bodyPr>
            <a:lstStyle/>
            <a:p>
              <a:pPr lvl="0">
                <a:lnSpc>
                  <a:spcPct val="130000"/>
                </a:lnSpc>
              </a:pPr>
              <a:r>
                <a:rPr lang="zh-CN" altLang="en-US" sz="1200" dirty="0">
                  <a:solidFill>
                    <a:srgbClr val="000000"/>
                  </a:solidFill>
                  <a:latin typeface="+mn-ea"/>
                </a:rPr>
                <a:t>卷积层，参数待定</a:t>
              </a:r>
            </a:p>
          </p:txBody>
        </p:sp>
        <p:sp>
          <p:nvSpPr>
            <p:cNvPr id="39" name="文本框 8"/>
            <p:cNvSpPr txBox="1"/>
            <p:nvPr/>
          </p:nvSpPr>
          <p:spPr>
            <a:xfrm>
              <a:off x="5856267" y="4986560"/>
              <a:ext cx="2919647" cy="45345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sz="2000" b="1" dirty="0">
                  <a:solidFill>
                    <a:srgbClr val="376092"/>
                  </a:solidFill>
                  <a:latin typeface="+mn-ea"/>
                </a:rPr>
                <a:t>Convolution</a:t>
              </a:r>
              <a:endParaRPr lang="zh-CN" altLang="en-US" sz="2000" b="1" dirty="0">
                <a:solidFill>
                  <a:srgbClr val="376092"/>
                </a:solidFill>
                <a:latin typeface="+mn-ea"/>
              </a:endParaRPr>
            </a:p>
          </p:txBody>
        </p:sp>
      </p:grpSp>
    </p:spTree>
    <p:extLst>
      <p:ext uri="{BB962C8B-B14F-4D97-AF65-F5344CB8AC3E}">
        <p14:creationId xmlns:p14="http://schemas.microsoft.com/office/powerpoint/2010/main" val="22475247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250"/>
                                        <p:tgtEl>
                                          <p:spTgt spid="2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250"/>
                                        <p:tgtEl>
                                          <p:spTgt spid="7"/>
                                        </p:tgtEl>
                                      </p:cBhvr>
                                    </p:animEffect>
                                  </p:childTnLst>
                                </p:cTn>
                              </p:par>
                            </p:childTnLst>
                          </p:cTn>
                        </p:par>
                        <p:par>
                          <p:cTn id="11" fill="hold">
                            <p:stCondLst>
                              <p:cond delay="250"/>
                            </p:stCondLst>
                            <p:childTnLst>
                              <p:par>
                                <p:cTn id="12" presetID="10" presetClass="entr" presetSubtype="0" fill="hold" nodeType="afterEffect">
                                  <p:stCondLst>
                                    <p:cond delay="0"/>
                                  </p:stCondLst>
                                  <p:childTnLst>
                                    <p:set>
                                      <p:cBhvr>
                                        <p:cTn id="13" dur="1" fill="hold">
                                          <p:stCondLst>
                                            <p:cond delay="0"/>
                                          </p:stCondLst>
                                        </p:cTn>
                                        <p:tgtEl>
                                          <p:spTgt spid="27"/>
                                        </p:tgtEl>
                                        <p:attrNameLst>
                                          <p:attrName>style.visibility</p:attrName>
                                        </p:attrNameLst>
                                      </p:cBhvr>
                                      <p:to>
                                        <p:strVal val="visible"/>
                                      </p:to>
                                    </p:set>
                                    <p:animEffect transition="in" filter="fade">
                                      <p:cBhvr>
                                        <p:cTn id="14" dur="250"/>
                                        <p:tgtEl>
                                          <p:spTgt spid="27"/>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250"/>
                                        <p:tgtEl>
                                          <p:spTgt spid="6"/>
                                        </p:tgtEl>
                                      </p:cBhvr>
                                    </p:animEffect>
                                  </p:childTnLst>
                                </p:cTn>
                              </p:par>
                            </p:childTnLst>
                          </p:cTn>
                        </p:par>
                        <p:par>
                          <p:cTn id="18" fill="hold">
                            <p:stCondLst>
                              <p:cond delay="500"/>
                            </p:stCondLst>
                            <p:childTnLst>
                              <p:par>
                                <p:cTn id="19" presetID="10" presetClass="entr" presetSubtype="0" fill="hold" nodeType="after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fade">
                                      <p:cBhvr>
                                        <p:cTn id="21" dur="250"/>
                                        <p:tgtEl>
                                          <p:spTgt spid="23"/>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250"/>
                                        <p:tgtEl>
                                          <p:spTgt spid="5"/>
                                        </p:tgtEl>
                                      </p:cBhvr>
                                    </p:animEffect>
                                  </p:childTnLst>
                                </p:cTn>
                              </p:par>
                            </p:childTnLst>
                          </p:cTn>
                        </p:par>
                        <p:par>
                          <p:cTn id="25" fill="hold">
                            <p:stCondLst>
                              <p:cond delay="750"/>
                            </p:stCondLst>
                            <p:childTnLst>
                              <p:par>
                                <p:cTn id="26" presetID="10" presetClass="entr" presetSubtype="0" fill="hold" nodeType="afterEffect">
                                  <p:stCondLst>
                                    <p:cond delay="0"/>
                                  </p:stCondLst>
                                  <p:childTnLst>
                                    <p:set>
                                      <p:cBhvr>
                                        <p:cTn id="27" dur="1" fill="hold">
                                          <p:stCondLst>
                                            <p:cond delay="0"/>
                                          </p:stCondLst>
                                        </p:cTn>
                                        <p:tgtEl>
                                          <p:spTgt spid="25"/>
                                        </p:tgtEl>
                                        <p:attrNameLst>
                                          <p:attrName>style.visibility</p:attrName>
                                        </p:attrNameLst>
                                      </p:cBhvr>
                                      <p:to>
                                        <p:strVal val="visible"/>
                                      </p:to>
                                    </p:set>
                                    <p:animEffect transition="in" filter="fade">
                                      <p:cBhvr>
                                        <p:cTn id="28" dur="250"/>
                                        <p:tgtEl>
                                          <p:spTgt spid="25"/>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fade">
                                      <p:cBhvr>
                                        <p:cTn id="31" dur="250"/>
                                        <p:tgtEl>
                                          <p:spTgt spid="4"/>
                                        </p:tgtEl>
                                      </p:cBhvr>
                                    </p:animEffect>
                                  </p:childTnLst>
                                </p:cTn>
                              </p:par>
                            </p:childTnLst>
                          </p:cTn>
                        </p:par>
                        <p:par>
                          <p:cTn id="32" fill="hold">
                            <p:stCondLst>
                              <p:cond delay="1000"/>
                            </p:stCondLst>
                            <p:childTnLst>
                              <p:par>
                                <p:cTn id="33" presetID="10" presetClass="entr" presetSubtype="0" fill="hold" grpId="0" nodeType="after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fade">
                                      <p:cBhvr>
                                        <p:cTn id="35" dur="250"/>
                                        <p:tgtEl>
                                          <p:spTgt spid="16"/>
                                        </p:tgtEl>
                                      </p:cBhvr>
                                    </p:animEffect>
                                  </p:childTnLst>
                                </p:cTn>
                              </p:par>
                              <p:par>
                                <p:cTn id="36" presetID="10" presetClass="entr" presetSubtype="0" fill="hold" nodeType="withEffect">
                                  <p:stCondLst>
                                    <p:cond delay="0"/>
                                  </p:stCondLst>
                                  <p:childTnLst>
                                    <p:set>
                                      <p:cBhvr>
                                        <p:cTn id="37" dur="1" fill="hold">
                                          <p:stCondLst>
                                            <p:cond delay="0"/>
                                          </p:stCondLst>
                                        </p:cTn>
                                        <p:tgtEl>
                                          <p:spTgt spid="30"/>
                                        </p:tgtEl>
                                        <p:attrNameLst>
                                          <p:attrName>style.visibility</p:attrName>
                                        </p:attrNameLst>
                                      </p:cBhvr>
                                      <p:to>
                                        <p:strVal val="visible"/>
                                      </p:to>
                                    </p:set>
                                    <p:animEffect transition="in" filter="fade">
                                      <p:cBhvr>
                                        <p:cTn id="38" dur="250"/>
                                        <p:tgtEl>
                                          <p:spTgt spid="30"/>
                                        </p:tgtEl>
                                      </p:cBhvr>
                                    </p:animEffect>
                                  </p:childTnLst>
                                </p:cTn>
                              </p:par>
                            </p:childTnLst>
                          </p:cTn>
                        </p:par>
                        <p:par>
                          <p:cTn id="39" fill="hold">
                            <p:stCondLst>
                              <p:cond delay="1250"/>
                            </p:stCondLst>
                            <p:childTnLst>
                              <p:par>
                                <p:cTn id="40" presetID="10" presetClass="entr" presetSubtype="0" fill="hold" grpId="0" nodeType="after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fade">
                                      <p:cBhvr>
                                        <p:cTn id="42" dur="250"/>
                                        <p:tgtEl>
                                          <p:spTgt spid="17"/>
                                        </p:tgtEl>
                                      </p:cBhvr>
                                    </p:animEffect>
                                  </p:childTnLst>
                                </p:cTn>
                              </p:par>
                              <p:par>
                                <p:cTn id="43" presetID="10" presetClass="entr" presetSubtype="0" fill="hold" nodeType="withEffect">
                                  <p:stCondLst>
                                    <p:cond delay="0"/>
                                  </p:stCondLst>
                                  <p:childTnLst>
                                    <p:set>
                                      <p:cBhvr>
                                        <p:cTn id="44" dur="1" fill="hold">
                                          <p:stCondLst>
                                            <p:cond delay="0"/>
                                          </p:stCondLst>
                                        </p:cTn>
                                        <p:tgtEl>
                                          <p:spTgt spid="26"/>
                                        </p:tgtEl>
                                        <p:attrNameLst>
                                          <p:attrName>style.visibility</p:attrName>
                                        </p:attrNameLst>
                                      </p:cBhvr>
                                      <p:to>
                                        <p:strVal val="visible"/>
                                      </p:to>
                                    </p:set>
                                    <p:animEffect transition="in" filter="fade">
                                      <p:cBhvr>
                                        <p:cTn id="45" dur="250"/>
                                        <p:tgtEl>
                                          <p:spTgt spid="26"/>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xit" presetSubtype="0" fill="hold" nodeType="clickEffect">
                                  <p:stCondLst>
                                    <p:cond delay="0"/>
                                  </p:stCondLst>
                                  <p:childTnLst>
                                    <p:animEffect transition="out" filter="fade">
                                      <p:cBhvr>
                                        <p:cTn id="49" dur="500"/>
                                        <p:tgtEl>
                                          <p:spTgt spid="27"/>
                                        </p:tgtEl>
                                      </p:cBhvr>
                                    </p:animEffect>
                                    <p:set>
                                      <p:cBhvr>
                                        <p:cTn id="50" dur="1" fill="hold">
                                          <p:stCondLst>
                                            <p:cond delay="499"/>
                                          </p:stCondLst>
                                        </p:cTn>
                                        <p:tgtEl>
                                          <p:spTgt spid="27"/>
                                        </p:tgtEl>
                                        <p:attrNameLst>
                                          <p:attrName>style.visibility</p:attrName>
                                        </p:attrNameLst>
                                      </p:cBhvr>
                                      <p:to>
                                        <p:strVal val="hidden"/>
                                      </p:to>
                                    </p:set>
                                  </p:childTnLst>
                                </p:cTn>
                              </p:par>
                              <p:par>
                                <p:cTn id="51" presetID="10" presetClass="exit" presetSubtype="0" fill="hold" grpId="1" nodeType="withEffect">
                                  <p:stCondLst>
                                    <p:cond delay="0"/>
                                  </p:stCondLst>
                                  <p:childTnLst>
                                    <p:animEffect transition="out" filter="fade">
                                      <p:cBhvr>
                                        <p:cTn id="52" dur="500"/>
                                        <p:tgtEl>
                                          <p:spTgt spid="6"/>
                                        </p:tgtEl>
                                      </p:cBhvr>
                                    </p:animEffect>
                                    <p:set>
                                      <p:cBhvr>
                                        <p:cTn id="53" dur="1" fill="hold">
                                          <p:stCondLst>
                                            <p:cond delay="499"/>
                                          </p:stCondLst>
                                        </p:cTn>
                                        <p:tgtEl>
                                          <p:spTgt spid="6"/>
                                        </p:tgtEl>
                                        <p:attrNameLst>
                                          <p:attrName>style.visibility</p:attrName>
                                        </p:attrNameLst>
                                      </p:cBhvr>
                                      <p:to>
                                        <p:strVal val="hidden"/>
                                      </p:to>
                                    </p:set>
                                  </p:childTnLst>
                                </p:cTn>
                              </p:par>
                            </p:childTnLst>
                          </p:cTn>
                        </p:par>
                        <p:par>
                          <p:cTn id="54" fill="hold">
                            <p:stCondLst>
                              <p:cond delay="500"/>
                            </p:stCondLst>
                            <p:childTnLst>
                              <p:par>
                                <p:cTn id="55" presetID="10" presetClass="exit" presetSubtype="0" fill="hold" nodeType="afterEffect">
                                  <p:stCondLst>
                                    <p:cond delay="0"/>
                                  </p:stCondLst>
                                  <p:childTnLst>
                                    <p:animEffect transition="out" filter="fade">
                                      <p:cBhvr>
                                        <p:cTn id="56" dur="500"/>
                                        <p:tgtEl>
                                          <p:spTgt spid="25"/>
                                        </p:tgtEl>
                                      </p:cBhvr>
                                    </p:animEffect>
                                    <p:set>
                                      <p:cBhvr>
                                        <p:cTn id="57" dur="1" fill="hold">
                                          <p:stCondLst>
                                            <p:cond delay="499"/>
                                          </p:stCondLst>
                                        </p:cTn>
                                        <p:tgtEl>
                                          <p:spTgt spid="25"/>
                                        </p:tgtEl>
                                        <p:attrNameLst>
                                          <p:attrName>style.visibility</p:attrName>
                                        </p:attrNameLst>
                                      </p:cBhvr>
                                      <p:to>
                                        <p:strVal val="hidden"/>
                                      </p:to>
                                    </p:set>
                                  </p:childTnLst>
                                </p:cTn>
                              </p:par>
                              <p:par>
                                <p:cTn id="58" presetID="10" presetClass="exit" presetSubtype="0" fill="hold" grpId="1" nodeType="withEffect">
                                  <p:stCondLst>
                                    <p:cond delay="0"/>
                                  </p:stCondLst>
                                  <p:childTnLst>
                                    <p:animEffect transition="out" filter="fade">
                                      <p:cBhvr>
                                        <p:cTn id="59" dur="500"/>
                                        <p:tgtEl>
                                          <p:spTgt spid="4"/>
                                        </p:tgtEl>
                                      </p:cBhvr>
                                    </p:animEffect>
                                    <p:set>
                                      <p:cBhvr>
                                        <p:cTn id="60" dur="1" fill="hold">
                                          <p:stCondLst>
                                            <p:cond delay="499"/>
                                          </p:stCondLst>
                                        </p:cTn>
                                        <p:tgtEl>
                                          <p:spTgt spid="4"/>
                                        </p:tgtEl>
                                        <p:attrNameLst>
                                          <p:attrName>style.visibility</p:attrName>
                                        </p:attrNameLst>
                                      </p:cBhvr>
                                      <p:to>
                                        <p:strVal val="hidden"/>
                                      </p:to>
                                    </p:set>
                                  </p:childTnLst>
                                </p:cTn>
                              </p:par>
                            </p:childTnLst>
                          </p:cTn>
                        </p:par>
                        <p:par>
                          <p:cTn id="61" fill="hold">
                            <p:stCondLst>
                              <p:cond delay="1000"/>
                            </p:stCondLst>
                            <p:childTnLst>
                              <p:par>
                                <p:cTn id="62" presetID="10" presetClass="exit" presetSubtype="0" fill="hold" grpId="1" nodeType="afterEffect">
                                  <p:stCondLst>
                                    <p:cond delay="0"/>
                                  </p:stCondLst>
                                  <p:childTnLst>
                                    <p:animEffect transition="out" filter="fade">
                                      <p:cBhvr>
                                        <p:cTn id="63" dur="500"/>
                                        <p:tgtEl>
                                          <p:spTgt spid="16"/>
                                        </p:tgtEl>
                                      </p:cBhvr>
                                    </p:animEffect>
                                    <p:set>
                                      <p:cBhvr>
                                        <p:cTn id="64" dur="1" fill="hold">
                                          <p:stCondLst>
                                            <p:cond delay="499"/>
                                          </p:stCondLst>
                                        </p:cTn>
                                        <p:tgtEl>
                                          <p:spTgt spid="16"/>
                                        </p:tgtEl>
                                        <p:attrNameLst>
                                          <p:attrName>style.visibility</p:attrName>
                                        </p:attrNameLst>
                                      </p:cBhvr>
                                      <p:to>
                                        <p:strVal val="hidden"/>
                                      </p:to>
                                    </p:set>
                                  </p:childTnLst>
                                </p:cTn>
                              </p:par>
                              <p:par>
                                <p:cTn id="65" presetID="10" presetClass="exit" presetSubtype="0" fill="hold" nodeType="withEffect">
                                  <p:stCondLst>
                                    <p:cond delay="0"/>
                                  </p:stCondLst>
                                  <p:childTnLst>
                                    <p:animEffect transition="out" filter="fade">
                                      <p:cBhvr>
                                        <p:cTn id="66" dur="500"/>
                                        <p:tgtEl>
                                          <p:spTgt spid="30"/>
                                        </p:tgtEl>
                                      </p:cBhvr>
                                    </p:animEffect>
                                    <p:set>
                                      <p:cBhvr>
                                        <p:cTn id="67" dur="1" fill="hold">
                                          <p:stCondLst>
                                            <p:cond delay="499"/>
                                          </p:stCondLst>
                                        </p:cTn>
                                        <p:tgtEl>
                                          <p:spTgt spid="30"/>
                                        </p:tgtEl>
                                        <p:attrNameLst>
                                          <p:attrName>style.visibility</p:attrName>
                                        </p:attrNameLst>
                                      </p:cBhvr>
                                      <p:to>
                                        <p:strVal val="hidden"/>
                                      </p:to>
                                    </p:set>
                                  </p:childTnLst>
                                </p:cTn>
                              </p:par>
                            </p:childTnLst>
                          </p:cTn>
                        </p:par>
                        <p:par>
                          <p:cTn id="68" fill="hold">
                            <p:stCondLst>
                              <p:cond delay="1500"/>
                            </p:stCondLst>
                            <p:childTnLst>
                              <p:par>
                                <p:cTn id="69" presetID="10" presetClass="exit" presetSubtype="0" fill="hold" grpId="1" nodeType="afterEffect">
                                  <p:stCondLst>
                                    <p:cond delay="0"/>
                                  </p:stCondLst>
                                  <p:childTnLst>
                                    <p:animEffect transition="out" filter="fade">
                                      <p:cBhvr>
                                        <p:cTn id="70" dur="500"/>
                                        <p:tgtEl>
                                          <p:spTgt spid="17"/>
                                        </p:tgtEl>
                                      </p:cBhvr>
                                    </p:animEffect>
                                    <p:set>
                                      <p:cBhvr>
                                        <p:cTn id="71" dur="1" fill="hold">
                                          <p:stCondLst>
                                            <p:cond delay="499"/>
                                          </p:stCondLst>
                                        </p:cTn>
                                        <p:tgtEl>
                                          <p:spTgt spid="17"/>
                                        </p:tgtEl>
                                        <p:attrNameLst>
                                          <p:attrName>style.visibility</p:attrName>
                                        </p:attrNameLst>
                                      </p:cBhvr>
                                      <p:to>
                                        <p:strVal val="hidden"/>
                                      </p:to>
                                    </p:set>
                                  </p:childTnLst>
                                </p:cTn>
                              </p:par>
                              <p:par>
                                <p:cTn id="72" presetID="10" presetClass="exit" presetSubtype="0" fill="hold" nodeType="withEffect">
                                  <p:stCondLst>
                                    <p:cond delay="0"/>
                                  </p:stCondLst>
                                  <p:childTnLst>
                                    <p:animEffect transition="out" filter="fade">
                                      <p:cBhvr>
                                        <p:cTn id="73" dur="500"/>
                                        <p:tgtEl>
                                          <p:spTgt spid="26"/>
                                        </p:tgtEl>
                                      </p:cBhvr>
                                    </p:animEffect>
                                    <p:set>
                                      <p:cBhvr>
                                        <p:cTn id="74" dur="1" fill="hold">
                                          <p:stCondLst>
                                            <p:cond delay="499"/>
                                          </p:stCondLst>
                                        </p:cTn>
                                        <p:tgtEl>
                                          <p:spTgt spid="26"/>
                                        </p:tgtEl>
                                        <p:attrNameLst>
                                          <p:attrName>style.visibility</p:attrName>
                                        </p:attrNameLst>
                                      </p:cBhvr>
                                      <p:to>
                                        <p:strVal val="hidden"/>
                                      </p:to>
                                    </p:se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grpId="2" nodeType="clickEffect">
                                  <p:stCondLst>
                                    <p:cond delay="0"/>
                                  </p:stCondLst>
                                  <p:childTnLst>
                                    <p:set>
                                      <p:cBhvr>
                                        <p:cTn id="78" dur="1" fill="hold">
                                          <p:stCondLst>
                                            <p:cond delay="0"/>
                                          </p:stCondLst>
                                        </p:cTn>
                                        <p:tgtEl>
                                          <p:spTgt spid="6"/>
                                        </p:tgtEl>
                                        <p:attrNameLst>
                                          <p:attrName>style.visibility</p:attrName>
                                        </p:attrNameLst>
                                      </p:cBhvr>
                                      <p:to>
                                        <p:strVal val="visible"/>
                                      </p:to>
                                    </p:set>
                                    <p:animEffect transition="in" filter="fade">
                                      <p:cBhvr>
                                        <p:cTn id="79" dur="500"/>
                                        <p:tgtEl>
                                          <p:spTgt spid="6"/>
                                        </p:tgtEl>
                                      </p:cBhvr>
                                    </p:animEffect>
                                  </p:childTnLst>
                                </p:cTn>
                              </p:par>
                              <p:par>
                                <p:cTn id="80" presetID="64" presetClass="path" presetSubtype="0" accel="50000" decel="50000" fill="hold" nodeType="withEffect">
                                  <p:stCondLst>
                                    <p:cond delay="0"/>
                                  </p:stCondLst>
                                  <p:childTnLst>
                                    <p:animMotion origin="layout" path="M 4.16667E-7 2.96296E-6 L 0.03659 -0.09838 " pathEditMode="relative" rAng="0" ptsTypes="AA">
                                      <p:cBhvr>
                                        <p:cTn id="81" dur="1000" fill="hold"/>
                                        <p:tgtEl>
                                          <p:spTgt spid="23"/>
                                        </p:tgtEl>
                                        <p:attrNameLst>
                                          <p:attrName>ppt_x</p:attrName>
                                          <p:attrName>ppt_y</p:attrName>
                                        </p:attrNameLst>
                                      </p:cBhvr>
                                      <p:rCtr x="1823" y="-4931"/>
                                    </p:animMotion>
                                  </p:childTnLst>
                                </p:cTn>
                              </p:par>
                              <p:par>
                                <p:cTn id="82" presetID="10" presetClass="entr" presetSubtype="0" fill="hold" nodeType="withEffect">
                                  <p:stCondLst>
                                    <p:cond delay="500"/>
                                  </p:stCondLst>
                                  <p:childTnLst>
                                    <p:set>
                                      <p:cBhvr>
                                        <p:cTn id="83" dur="1" fill="hold">
                                          <p:stCondLst>
                                            <p:cond delay="0"/>
                                          </p:stCondLst>
                                        </p:cTn>
                                        <p:tgtEl>
                                          <p:spTgt spid="33"/>
                                        </p:tgtEl>
                                        <p:attrNameLst>
                                          <p:attrName>style.visibility</p:attrName>
                                        </p:attrNameLst>
                                      </p:cBhvr>
                                      <p:to>
                                        <p:strVal val="visible"/>
                                      </p:to>
                                    </p:set>
                                    <p:animEffect transition="in" filter="fade">
                                      <p:cBhvr>
                                        <p:cTn id="84" dur="500"/>
                                        <p:tgtEl>
                                          <p:spTgt spid="33"/>
                                        </p:tgtEl>
                                      </p:cBhvr>
                                    </p:animEffect>
                                  </p:childTnLst>
                                </p:cTn>
                              </p:par>
                            </p:childTnLst>
                          </p:cTn>
                        </p:par>
                        <p:par>
                          <p:cTn id="85" fill="hold">
                            <p:stCondLst>
                              <p:cond delay="1000"/>
                            </p:stCondLst>
                            <p:childTnLst>
                              <p:par>
                                <p:cTn id="86" presetID="10" presetClass="entr" presetSubtype="0" fill="hold" grpId="2" nodeType="afterEffect">
                                  <p:stCondLst>
                                    <p:cond delay="0"/>
                                  </p:stCondLst>
                                  <p:childTnLst>
                                    <p:set>
                                      <p:cBhvr>
                                        <p:cTn id="87" dur="1" fill="hold">
                                          <p:stCondLst>
                                            <p:cond delay="0"/>
                                          </p:stCondLst>
                                        </p:cTn>
                                        <p:tgtEl>
                                          <p:spTgt spid="4"/>
                                        </p:tgtEl>
                                        <p:attrNameLst>
                                          <p:attrName>style.visibility</p:attrName>
                                        </p:attrNameLst>
                                      </p:cBhvr>
                                      <p:to>
                                        <p:strVal val="visible"/>
                                      </p:to>
                                    </p:set>
                                    <p:animEffect transition="in" filter="fade">
                                      <p:cBhvr>
                                        <p:cTn id="88" dur="500"/>
                                        <p:tgtEl>
                                          <p:spTgt spid="4"/>
                                        </p:tgtEl>
                                      </p:cBhvr>
                                    </p:animEffect>
                                  </p:childTnLst>
                                </p:cTn>
                              </p:par>
                              <p:par>
                                <p:cTn id="89" presetID="10" presetClass="entr" presetSubtype="0" fill="hold" nodeType="withEffect">
                                  <p:stCondLst>
                                    <p:cond delay="0"/>
                                  </p:stCondLst>
                                  <p:childTnLst>
                                    <p:set>
                                      <p:cBhvr>
                                        <p:cTn id="90" dur="1" fill="hold">
                                          <p:stCondLst>
                                            <p:cond delay="0"/>
                                          </p:stCondLst>
                                        </p:cTn>
                                        <p:tgtEl>
                                          <p:spTgt spid="37"/>
                                        </p:tgtEl>
                                        <p:attrNameLst>
                                          <p:attrName>style.visibility</p:attrName>
                                        </p:attrNameLst>
                                      </p:cBhvr>
                                      <p:to>
                                        <p:strVal val="visible"/>
                                      </p:to>
                                    </p:set>
                                    <p:animEffect transition="in" filter="fade">
                                      <p:cBhvr>
                                        <p:cTn id="91"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7" grpId="1" animBg="1"/>
      <p:bldP spid="16" grpId="0" animBg="1"/>
      <p:bldP spid="16" grpId="1" animBg="1"/>
      <p:bldP spid="4" grpId="0" animBg="1"/>
      <p:bldP spid="4" grpId="1" animBg="1"/>
      <p:bldP spid="4" grpId="2" animBg="1"/>
      <p:bldP spid="5" grpId="0" animBg="1"/>
      <p:bldP spid="6" grpId="0" animBg="1"/>
      <p:bldP spid="6" grpId="1" animBg="1"/>
      <p:bldP spid="6" grpId="2" animBg="1"/>
      <p:bldP spid="7"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5335929" y="2402542"/>
            <a:ext cx="6085104" cy="98611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zh-CN" sz="2000" dirty="0">
                <a:solidFill>
                  <a:schemeClr val="bg1"/>
                </a:solidFill>
              </a:rPr>
              <a:t>Conv</a:t>
            </a:r>
            <a:r>
              <a:rPr kumimoji="1" lang="zh-CN" altLang="en-US" sz="2000" dirty="0">
                <a:solidFill>
                  <a:schemeClr val="bg1"/>
                </a:solidFill>
              </a:rPr>
              <a:t>（</a:t>
            </a:r>
            <a:r>
              <a:rPr kumimoji="1" lang="en-US" altLang="zh-CN" sz="2000" dirty="0">
                <a:solidFill>
                  <a:schemeClr val="bg1"/>
                </a:solidFill>
              </a:rPr>
              <a:t>Filter: 5×5×c</a:t>
            </a:r>
            <a:r>
              <a:rPr kumimoji="1" lang="zh-CN" altLang="en-US" sz="2000" dirty="0">
                <a:solidFill>
                  <a:schemeClr val="bg1"/>
                </a:solidFill>
              </a:rPr>
              <a:t>，</a:t>
            </a:r>
            <a:r>
              <a:rPr kumimoji="1" lang="en-US" altLang="zh-CN" sz="2000" dirty="0">
                <a:solidFill>
                  <a:schemeClr val="bg1"/>
                </a:solidFill>
              </a:rPr>
              <a:t>24</a:t>
            </a:r>
            <a:r>
              <a:rPr kumimoji="1" lang="zh-CN" altLang="en-US" sz="2000" dirty="0">
                <a:solidFill>
                  <a:schemeClr val="bg1"/>
                </a:solidFill>
              </a:rPr>
              <a:t>）</a:t>
            </a:r>
          </a:p>
        </p:txBody>
      </p:sp>
      <p:sp>
        <p:nvSpPr>
          <p:cNvPr id="5" name="矩形 4"/>
          <p:cNvSpPr/>
          <p:nvPr/>
        </p:nvSpPr>
        <p:spPr>
          <a:xfrm>
            <a:off x="2922494" y="2402542"/>
            <a:ext cx="8498541" cy="98611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sz="2000" dirty="0">
              <a:solidFill>
                <a:schemeClr val="bg1"/>
              </a:solidFill>
            </a:endParaRPr>
          </a:p>
        </p:txBody>
      </p:sp>
      <p:sp>
        <p:nvSpPr>
          <p:cNvPr id="2" name="文本占位符 1"/>
          <p:cNvSpPr>
            <a:spLocks noGrp="1"/>
          </p:cNvSpPr>
          <p:nvPr>
            <p:ph type="body" sz="quarter" idx="10"/>
          </p:nvPr>
        </p:nvSpPr>
        <p:spPr/>
        <p:txBody>
          <a:bodyPr/>
          <a:lstStyle/>
          <a:p>
            <a:r>
              <a:rPr lang="zh-CN" altLang="en-US" dirty="0"/>
              <a:t>网络模型</a:t>
            </a:r>
          </a:p>
        </p:txBody>
      </p:sp>
      <p:sp>
        <p:nvSpPr>
          <p:cNvPr id="3" name="文本占位符 2"/>
          <p:cNvSpPr>
            <a:spLocks noGrp="1"/>
          </p:cNvSpPr>
          <p:nvPr>
            <p:ph type="body" sz="quarter" idx="11"/>
          </p:nvPr>
        </p:nvSpPr>
        <p:spPr/>
        <p:txBody>
          <a:bodyPr>
            <a:normAutofit fontScale="92500" lnSpcReduction="20000"/>
          </a:bodyPr>
          <a:lstStyle/>
          <a:p>
            <a:r>
              <a:rPr lang="en-US" altLang="zh-CN" dirty="0"/>
              <a:t>02</a:t>
            </a:r>
            <a:endParaRPr lang="zh-CN" altLang="en-US" dirty="0"/>
          </a:p>
        </p:txBody>
      </p:sp>
      <p:sp>
        <p:nvSpPr>
          <p:cNvPr id="4" name="文本占位符 1"/>
          <p:cNvSpPr txBox="1">
            <a:spLocks/>
          </p:cNvSpPr>
          <p:nvPr/>
        </p:nvSpPr>
        <p:spPr>
          <a:xfrm>
            <a:off x="5214620" y="1211145"/>
            <a:ext cx="3514538" cy="704468"/>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1800" b="1"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sz="3200" dirty="0">
                <a:solidFill>
                  <a:srgbClr val="376092"/>
                </a:solidFill>
              </a:rPr>
              <a:t>网络结构</a:t>
            </a:r>
          </a:p>
        </p:txBody>
      </p:sp>
      <p:sp>
        <p:nvSpPr>
          <p:cNvPr id="7" name="矩形 6"/>
          <p:cNvSpPr/>
          <p:nvPr/>
        </p:nvSpPr>
        <p:spPr>
          <a:xfrm>
            <a:off x="7262727" y="3603813"/>
            <a:ext cx="4158307" cy="986118"/>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zh-CN" dirty="0">
                <a:solidFill>
                  <a:schemeClr val="bg1"/>
                </a:solidFill>
              </a:rPr>
              <a:t>Conv</a:t>
            </a:r>
            <a:r>
              <a:rPr kumimoji="1" lang="zh-CN" altLang="en-US" dirty="0">
                <a:solidFill>
                  <a:schemeClr val="bg1"/>
                </a:solidFill>
              </a:rPr>
              <a:t>（</a:t>
            </a:r>
            <a:r>
              <a:rPr kumimoji="1" lang="en-US" altLang="zh-CN" dirty="0">
                <a:solidFill>
                  <a:schemeClr val="bg1"/>
                </a:solidFill>
              </a:rPr>
              <a:t>5×5×c</a:t>
            </a:r>
            <a:r>
              <a:rPr kumimoji="1" lang="zh-CN" altLang="en-US" dirty="0">
                <a:solidFill>
                  <a:schemeClr val="bg1"/>
                </a:solidFill>
              </a:rPr>
              <a:t>，</a:t>
            </a:r>
            <a:r>
              <a:rPr kumimoji="1" lang="en-US" altLang="zh-CN" dirty="0">
                <a:solidFill>
                  <a:schemeClr val="bg1"/>
                </a:solidFill>
              </a:rPr>
              <a:t>24</a:t>
            </a:r>
            <a:r>
              <a:rPr kumimoji="1" lang="zh-CN" altLang="en-US" dirty="0">
                <a:solidFill>
                  <a:schemeClr val="bg1"/>
                </a:solidFill>
              </a:rPr>
              <a:t>）</a:t>
            </a:r>
          </a:p>
        </p:txBody>
      </p:sp>
      <p:sp>
        <p:nvSpPr>
          <p:cNvPr id="11" name="矩形 10"/>
          <p:cNvSpPr/>
          <p:nvPr/>
        </p:nvSpPr>
        <p:spPr>
          <a:xfrm>
            <a:off x="2922493" y="4805084"/>
            <a:ext cx="8498540" cy="98611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zh-CN" dirty="0">
                <a:solidFill>
                  <a:schemeClr val="bg1"/>
                </a:solidFill>
              </a:rPr>
              <a:t>Conv</a:t>
            </a:r>
            <a:r>
              <a:rPr kumimoji="1" lang="zh-CN" altLang="en-US" dirty="0">
                <a:solidFill>
                  <a:schemeClr val="bg1"/>
                </a:solidFill>
              </a:rPr>
              <a:t>（</a:t>
            </a:r>
            <a:r>
              <a:rPr kumimoji="1" lang="en-US" altLang="zh-CN" dirty="0">
                <a:solidFill>
                  <a:schemeClr val="bg1"/>
                </a:solidFill>
              </a:rPr>
              <a:t>5×5×24</a:t>
            </a:r>
            <a:r>
              <a:rPr kumimoji="1" lang="zh-CN" altLang="en-US" dirty="0">
                <a:solidFill>
                  <a:schemeClr val="bg1"/>
                </a:solidFill>
              </a:rPr>
              <a:t>，</a:t>
            </a:r>
            <a:r>
              <a:rPr kumimoji="1" lang="en-US" altLang="zh-CN" dirty="0">
                <a:solidFill>
                  <a:schemeClr val="bg1"/>
                </a:solidFill>
              </a:rPr>
              <a:t>c</a:t>
            </a:r>
            <a:r>
              <a:rPr kumimoji="1" lang="zh-CN" altLang="en-US" dirty="0">
                <a:solidFill>
                  <a:schemeClr val="bg1"/>
                </a:solidFill>
              </a:rPr>
              <a:t>）</a:t>
            </a:r>
          </a:p>
        </p:txBody>
      </p:sp>
      <p:sp>
        <p:nvSpPr>
          <p:cNvPr id="12" name="矩形 11"/>
          <p:cNvSpPr/>
          <p:nvPr/>
        </p:nvSpPr>
        <p:spPr>
          <a:xfrm>
            <a:off x="928882" y="2641685"/>
            <a:ext cx="1338828" cy="507831"/>
          </a:xfrm>
          <a:prstGeom prst="rect">
            <a:avLst/>
          </a:prstGeom>
        </p:spPr>
        <p:txBody>
          <a:bodyPr wrap="none">
            <a:spAutoFit/>
          </a:bodyPr>
          <a:lstStyle/>
          <a:p>
            <a:pPr>
              <a:lnSpc>
                <a:spcPct val="150000"/>
              </a:lnSpc>
            </a:pPr>
            <a:r>
              <a:rPr lang="zh-CN" altLang="en-US" b="1" dirty="0">
                <a:solidFill>
                  <a:schemeClr val="accent1"/>
                </a:solidFill>
              </a:rPr>
              <a:t>第一层网络</a:t>
            </a:r>
            <a:endParaRPr lang="en-US" altLang="zh-CN" b="1" dirty="0">
              <a:solidFill>
                <a:schemeClr val="accent1"/>
              </a:solidFill>
            </a:endParaRPr>
          </a:p>
        </p:txBody>
      </p:sp>
      <p:sp>
        <p:nvSpPr>
          <p:cNvPr id="13" name="矩形 12"/>
          <p:cNvSpPr/>
          <p:nvPr/>
        </p:nvSpPr>
        <p:spPr>
          <a:xfrm>
            <a:off x="928882" y="3798132"/>
            <a:ext cx="1338828" cy="507831"/>
          </a:xfrm>
          <a:prstGeom prst="rect">
            <a:avLst/>
          </a:prstGeom>
        </p:spPr>
        <p:txBody>
          <a:bodyPr wrap="none">
            <a:spAutoFit/>
          </a:bodyPr>
          <a:lstStyle/>
          <a:p>
            <a:pPr>
              <a:lnSpc>
                <a:spcPct val="150000"/>
              </a:lnSpc>
            </a:pPr>
            <a:r>
              <a:rPr lang="zh-CN" altLang="en-US" b="1" dirty="0">
                <a:solidFill>
                  <a:schemeClr val="accent1"/>
                </a:solidFill>
              </a:rPr>
              <a:t>中间层网络</a:t>
            </a:r>
            <a:endParaRPr lang="en-US" altLang="zh-CN" b="1" dirty="0">
              <a:solidFill>
                <a:schemeClr val="accent1"/>
              </a:solidFill>
            </a:endParaRPr>
          </a:p>
        </p:txBody>
      </p:sp>
      <p:sp>
        <p:nvSpPr>
          <p:cNvPr id="14" name="矩形 13"/>
          <p:cNvSpPr/>
          <p:nvPr/>
        </p:nvSpPr>
        <p:spPr>
          <a:xfrm>
            <a:off x="928882" y="5044227"/>
            <a:ext cx="1338828" cy="507831"/>
          </a:xfrm>
          <a:prstGeom prst="rect">
            <a:avLst/>
          </a:prstGeom>
        </p:spPr>
        <p:txBody>
          <a:bodyPr wrap="none">
            <a:spAutoFit/>
          </a:bodyPr>
          <a:lstStyle/>
          <a:p>
            <a:pPr>
              <a:lnSpc>
                <a:spcPct val="150000"/>
              </a:lnSpc>
            </a:pPr>
            <a:r>
              <a:rPr lang="zh-CN" altLang="en-US" b="1" dirty="0">
                <a:solidFill>
                  <a:schemeClr val="accent1"/>
                </a:solidFill>
              </a:rPr>
              <a:t>输出层网络</a:t>
            </a:r>
            <a:endParaRPr lang="en-US" altLang="zh-CN" b="1" dirty="0">
              <a:solidFill>
                <a:schemeClr val="accent1"/>
              </a:solidFill>
            </a:endParaRPr>
          </a:p>
        </p:txBody>
      </p:sp>
      <p:sp>
        <p:nvSpPr>
          <p:cNvPr id="15" name="文本框 14"/>
          <p:cNvSpPr txBox="1"/>
          <p:nvPr/>
        </p:nvSpPr>
        <p:spPr>
          <a:xfrm>
            <a:off x="6719556" y="2669712"/>
            <a:ext cx="869149" cy="461665"/>
          </a:xfrm>
          <a:prstGeom prst="rect">
            <a:avLst/>
          </a:prstGeom>
          <a:noFill/>
        </p:spPr>
        <p:txBody>
          <a:bodyPr wrap="none" rtlCol="0">
            <a:spAutoFit/>
          </a:bodyPr>
          <a:lstStyle/>
          <a:p>
            <a:r>
              <a:rPr lang="en-US" altLang="zh-CN" sz="2400" dirty="0">
                <a:solidFill>
                  <a:schemeClr val="bg1"/>
                </a:solidFill>
              </a:rPr>
              <a:t>Input</a:t>
            </a:r>
            <a:endParaRPr lang="zh-CN" altLang="en-US" sz="2400" dirty="0">
              <a:solidFill>
                <a:schemeClr val="bg1"/>
              </a:solidFill>
            </a:endParaRPr>
          </a:p>
        </p:txBody>
      </p:sp>
      <p:sp>
        <p:nvSpPr>
          <p:cNvPr id="17" name="矩形 16"/>
          <p:cNvSpPr/>
          <p:nvPr/>
        </p:nvSpPr>
        <p:spPr>
          <a:xfrm>
            <a:off x="2922493" y="2402542"/>
            <a:ext cx="2292127" cy="98611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2000" dirty="0"/>
              <a:t>ReLU</a:t>
            </a:r>
            <a:endParaRPr lang="zh-CN" altLang="en-US" sz="2000" dirty="0"/>
          </a:p>
        </p:txBody>
      </p:sp>
      <p:sp>
        <p:nvSpPr>
          <p:cNvPr id="18" name="矩形 17"/>
          <p:cNvSpPr/>
          <p:nvPr/>
        </p:nvSpPr>
        <p:spPr>
          <a:xfrm>
            <a:off x="2922494" y="3603813"/>
            <a:ext cx="1783294" cy="98611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2000" dirty="0"/>
              <a:t>ReLU</a:t>
            </a:r>
            <a:endParaRPr lang="zh-CN" altLang="en-US" sz="2000" dirty="0"/>
          </a:p>
        </p:txBody>
      </p:sp>
      <p:sp>
        <p:nvSpPr>
          <p:cNvPr id="19" name="矩形 18"/>
          <p:cNvSpPr/>
          <p:nvPr/>
        </p:nvSpPr>
        <p:spPr>
          <a:xfrm>
            <a:off x="4824649" y="3603813"/>
            <a:ext cx="2315291" cy="986118"/>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sz="2000" dirty="0"/>
              <a:t>Batch Normalize</a:t>
            </a:r>
            <a:endParaRPr lang="zh-CN" altLang="en-US" sz="2000" dirty="0"/>
          </a:p>
        </p:txBody>
      </p:sp>
    </p:spTree>
    <p:extLst>
      <p:ext uri="{BB962C8B-B14F-4D97-AF65-F5344CB8AC3E}">
        <p14:creationId xmlns:p14="http://schemas.microsoft.com/office/powerpoint/2010/main" val="273543933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childTnLst>
                          </p:cTn>
                        </p:par>
                        <p:par>
                          <p:cTn id="19" fill="hold">
                            <p:stCondLst>
                              <p:cond delay="500"/>
                            </p:stCondLst>
                            <p:childTnLst>
                              <p:par>
                                <p:cTn id="20" presetID="10" presetClass="exit" presetSubtype="0" fill="hold" grpId="1" nodeType="afterEffect">
                                  <p:stCondLst>
                                    <p:cond delay="0"/>
                                  </p:stCondLst>
                                  <p:childTnLst>
                                    <p:animEffect transition="out" filter="fade">
                                      <p:cBhvr>
                                        <p:cTn id="21" dur="500"/>
                                        <p:tgtEl>
                                          <p:spTgt spid="15"/>
                                        </p:tgtEl>
                                      </p:cBhvr>
                                    </p:animEffect>
                                    <p:set>
                                      <p:cBhvr>
                                        <p:cTn id="22" dur="1" fill="hold">
                                          <p:stCondLst>
                                            <p:cond delay="499"/>
                                          </p:stCondLst>
                                        </p:cTn>
                                        <p:tgtEl>
                                          <p:spTgt spid="15"/>
                                        </p:tgtEl>
                                        <p:attrNameLst>
                                          <p:attrName>style.visibility</p:attrName>
                                        </p:attrNameLst>
                                      </p:cBhvr>
                                      <p:to>
                                        <p:strVal val="hidden"/>
                                      </p:to>
                                    </p:set>
                                  </p:childTnLst>
                                </p:cTn>
                              </p:par>
                              <p:par>
                                <p:cTn id="23" presetID="22" presetClass="exit" presetSubtype="8" fill="hold" grpId="1" nodeType="withEffect">
                                  <p:stCondLst>
                                    <p:cond delay="0"/>
                                  </p:stCondLst>
                                  <p:childTnLst>
                                    <p:animEffect transition="out" filter="wipe(left)">
                                      <p:cBhvr>
                                        <p:cTn id="24" dur="1000"/>
                                        <p:tgtEl>
                                          <p:spTgt spid="5"/>
                                        </p:tgtEl>
                                      </p:cBhvr>
                                    </p:animEffect>
                                    <p:set>
                                      <p:cBhvr>
                                        <p:cTn id="25" dur="1" fill="hold">
                                          <p:stCondLst>
                                            <p:cond delay="999"/>
                                          </p:stCondLst>
                                        </p:cTn>
                                        <p:tgtEl>
                                          <p:spTgt spid="5"/>
                                        </p:tgtEl>
                                        <p:attrNameLst>
                                          <p:attrName>style.visibility</p:attrName>
                                        </p:attrNameLst>
                                      </p:cBhvr>
                                      <p:to>
                                        <p:strVal val="hidden"/>
                                      </p:to>
                                    </p:set>
                                  </p:childTnLst>
                                </p:cTn>
                              </p:par>
                              <p:par>
                                <p:cTn id="26" presetID="10" presetClass="entr" presetSubtype="0" fill="hold" grpId="0" nodeType="withEffect">
                                  <p:stCondLst>
                                    <p:cond delay="500"/>
                                  </p:stCondLst>
                                  <p:childTnLst>
                                    <p:set>
                                      <p:cBhvr>
                                        <p:cTn id="27" dur="1" fill="hold">
                                          <p:stCondLst>
                                            <p:cond delay="0"/>
                                          </p:stCondLst>
                                        </p:cTn>
                                        <p:tgtEl>
                                          <p:spTgt spid="17"/>
                                        </p:tgtEl>
                                        <p:attrNameLst>
                                          <p:attrName>style.visibility</p:attrName>
                                        </p:attrNameLst>
                                      </p:cBhvr>
                                      <p:to>
                                        <p:strVal val="visible"/>
                                      </p:to>
                                    </p:set>
                                    <p:animEffect transition="in" filter="fade">
                                      <p:cBhvr>
                                        <p:cTn id="28" dur="500"/>
                                        <p:tgtEl>
                                          <p:spTgt spid="17"/>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fade">
                                      <p:cBhvr>
                                        <p:cTn id="33" dur="500"/>
                                        <p:tgtEl>
                                          <p:spTgt spid="13"/>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8"/>
                                        </p:tgtEl>
                                        <p:attrNameLst>
                                          <p:attrName>style.visibility</p:attrName>
                                        </p:attrNameLst>
                                      </p:cBhvr>
                                      <p:to>
                                        <p:strVal val="visible"/>
                                      </p:to>
                                    </p:set>
                                    <p:animEffect transition="in" filter="fade">
                                      <p:cBhvr>
                                        <p:cTn id="36" dur="500"/>
                                        <p:tgtEl>
                                          <p:spTgt spid="18"/>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fade">
                                      <p:cBhvr>
                                        <p:cTn id="39" dur="500"/>
                                        <p:tgtEl>
                                          <p:spTgt spid="19"/>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7"/>
                                        </p:tgtEl>
                                        <p:attrNameLst>
                                          <p:attrName>style.visibility</p:attrName>
                                        </p:attrNameLst>
                                      </p:cBhvr>
                                      <p:to>
                                        <p:strVal val="visible"/>
                                      </p:to>
                                    </p:set>
                                    <p:animEffect transition="in" filter="fade">
                                      <p:cBhvr>
                                        <p:cTn id="42" dur="500"/>
                                        <p:tgtEl>
                                          <p:spTgt spid="7"/>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fade">
                                      <p:cBhvr>
                                        <p:cTn id="47" dur="500"/>
                                        <p:tgtEl>
                                          <p:spTgt spid="14"/>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1"/>
                                        </p:tgtEl>
                                        <p:attrNameLst>
                                          <p:attrName>style.visibility</p:attrName>
                                        </p:attrNameLst>
                                      </p:cBhvr>
                                      <p:to>
                                        <p:strVal val="visible"/>
                                      </p:to>
                                    </p:set>
                                    <p:animEffect transition="in" filter="fade">
                                      <p:cBhvr>
                                        <p:cTn id="5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5" grpId="0" animBg="1"/>
      <p:bldP spid="5" grpId="1" animBg="1"/>
      <p:bldP spid="7" grpId="0" animBg="1"/>
      <p:bldP spid="11" grpId="0" animBg="1"/>
      <p:bldP spid="12" grpId="0"/>
      <p:bldP spid="13" grpId="0"/>
      <p:bldP spid="14" grpId="0"/>
      <p:bldP spid="15" grpId="0"/>
      <p:bldP spid="15" grpId="1"/>
      <p:bldP spid="17" grpId="0" animBg="1"/>
      <p:bldP spid="18" grpId="0" animBg="1"/>
      <p:bldP spid="19"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t>网络模型</a:t>
            </a:r>
          </a:p>
        </p:txBody>
      </p:sp>
      <p:sp>
        <p:nvSpPr>
          <p:cNvPr id="3" name="文本占位符 2"/>
          <p:cNvSpPr>
            <a:spLocks noGrp="1"/>
          </p:cNvSpPr>
          <p:nvPr>
            <p:ph type="body" sz="quarter" idx="11"/>
          </p:nvPr>
        </p:nvSpPr>
        <p:spPr/>
        <p:txBody>
          <a:bodyPr>
            <a:normAutofit fontScale="92500" lnSpcReduction="20000"/>
          </a:bodyPr>
          <a:lstStyle/>
          <a:p>
            <a:r>
              <a:rPr lang="en-US" altLang="zh-CN" dirty="0"/>
              <a:t>02</a:t>
            </a:r>
            <a:endParaRPr lang="zh-CN" altLang="en-US" dirty="0"/>
          </a:p>
        </p:txBody>
      </p:sp>
      <p:sp>
        <p:nvSpPr>
          <p:cNvPr id="4" name="文本占位符 1"/>
          <p:cNvSpPr txBox="1">
            <a:spLocks/>
          </p:cNvSpPr>
          <p:nvPr/>
        </p:nvSpPr>
        <p:spPr>
          <a:xfrm>
            <a:off x="1051732" y="2049977"/>
            <a:ext cx="3514538" cy="704468"/>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1800" b="1"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sz="3600" dirty="0">
                <a:solidFill>
                  <a:srgbClr val="376092"/>
                </a:solidFill>
              </a:rPr>
              <a:t>损失函数计算</a:t>
            </a:r>
          </a:p>
        </p:txBody>
      </p:sp>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20753" y="1488448"/>
            <a:ext cx="2278350" cy="2272353"/>
          </a:xfrm>
          <a:prstGeom prst="rect">
            <a:avLst/>
          </a:prstGeom>
        </p:spPr>
      </p:pic>
      <p:pic>
        <p:nvPicPr>
          <p:cNvPr id="6" name="图片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38096" y="1485450"/>
            <a:ext cx="2278350" cy="2278350"/>
          </a:xfrm>
          <a:prstGeom prst="rect">
            <a:avLst/>
          </a:prstGeom>
        </p:spPr>
      </p:pic>
      <p:pic>
        <p:nvPicPr>
          <p:cNvPr id="7" name="图片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20753" y="3902793"/>
            <a:ext cx="2278350" cy="2278350"/>
          </a:xfrm>
          <a:prstGeom prst="rect">
            <a:avLst/>
          </a:prstGeom>
        </p:spPr>
      </p:pic>
      <p:pic>
        <p:nvPicPr>
          <p:cNvPr id="8" name="图片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338096" y="3902793"/>
            <a:ext cx="2278350" cy="2278350"/>
          </a:xfrm>
          <a:prstGeom prst="rect">
            <a:avLst/>
          </a:prstGeom>
        </p:spPr>
      </p:pic>
      <p:sp>
        <p:nvSpPr>
          <p:cNvPr id="10" name="Rectangle 1"/>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1" name="Rectangle 2"/>
          <p:cNvSpPr>
            <a:spLocks noChangeArrowheads="1"/>
          </p:cNvSpPr>
          <p:nvPr/>
        </p:nvSpPr>
        <p:spPr bwMode="auto">
          <a:xfrm>
            <a:off x="152400" y="1524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2" name="Rectangle 3"/>
          <p:cNvSpPr>
            <a:spLocks noChangeArrowheads="1"/>
          </p:cNvSpPr>
          <p:nvPr/>
        </p:nvSpPr>
        <p:spPr bwMode="auto">
          <a:xfrm>
            <a:off x="304800" y="3048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7" name="对象 16"/>
          <p:cNvGraphicFramePr>
            <a:graphicFrameLocks noChangeAspect="1"/>
          </p:cNvGraphicFramePr>
          <p:nvPr>
            <p:extLst>
              <p:ext uri="{D42A27DB-BD31-4B8C-83A1-F6EECF244321}">
                <p14:modId xmlns:p14="http://schemas.microsoft.com/office/powerpoint/2010/main" val="3180060320"/>
              </p:ext>
            </p:extLst>
          </p:nvPr>
        </p:nvGraphicFramePr>
        <p:xfrm>
          <a:off x="1051732" y="4160889"/>
          <a:ext cx="4355048" cy="881079"/>
        </p:xfrm>
        <a:graphic>
          <a:graphicData uri="http://schemas.openxmlformats.org/presentationml/2006/ole">
            <mc:AlternateContent xmlns:mc="http://schemas.openxmlformats.org/markup-compatibility/2006">
              <mc:Choice xmlns:v="urn:schemas-microsoft-com:vml" Requires="v">
                <p:oleObj spid="_x0000_s1350" name="Equation" r:id="rId8" imgW="2197080" imgH="444240" progId="Equation.DSMT4">
                  <p:embed/>
                </p:oleObj>
              </mc:Choice>
              <mc:Fallback>
                <p:oleObj name="Equation" r:id="rId8" imgW="2197080" imgH="444240" progId="Equation.DSMT4">
                  <p:embed/>
                  <p:pic>
                    <p:nvPicPr>
                      <p:cNvPr id="0" name=""/>
                      <p:cNvPicPr/>
                      <p:nvPr/>
                    </p:nvPicPr>
                    <p:blipFill>
                      <a:blip r:embed="rId9"/>
                      <a:stretch>
                        <a:fillRect/>
                      </a:stretch>
                    </p:blipFill>
                    <p:spPr>
                      <a:xfrm>
                        <a:off x="1051732" y="4160889"/>
                        <a:ext cx="4355048" cy="881079"/>
                      </a:xfrm>
                      <a:prstGeom prst="rect">
                        <a:avLst/>
                      </a:prstGeom>
                      <a:solidFill>
                        <a:schemeClr val="tx2">
                          <a:lumMod val="20000"/>
                          <a:lumOff val="80000"/>
                        </a:schemeClr>
                      </a:solidFill>
                    </p:spPr>
                  </p:pic>
                </p:oleObj>
              </mc:Fallback>
            </mc:AlternateContent>
          </a:graphicData>
        </a:graphic>
      </p:graphicFrame>
      <p:sp>
        <p:nvSpPr>
          <p:cNvPr id="18" name="文本框 17"/>
          <p:cNvSpPr txBox="1"/>
          <p:nvPr/>
        </p:nvSpPr>
        <p:spPr>
          <a:xfrm>
            <a:off x="1051732" y="2884210"/>
            <a:ext cx="4104393" cy="1015663"/>
          </a:xfrm>
          <a:prstGeom prst="rect">
            <a:avLst/>
          </a:prstGeom>
          <a:noFill/>
        </p:spPr>
        <p:txBody>
          <a:bodyPr wrap="none" rtlCol="0">
            <a:spAutoFit/>
          </a:bodyPr>
          <a:lstStyle/>
          <a:p>
            <a:r>
              <a:rPr lang="zh-CN" altLang="en-US" sz="2000" dirty="0"/>
              <a:t>网络的输出为噪声图，即 </a:t>
            </a:r>
            <a:r>
              <a:rPr lang="en-US" altLang="zh-CN" sz="2000" dirty="0"/>
              <a:t>y </a:t>
            </a:r>
            <a:r>
              <a:rPr lang="zh-CN" altLang="en-US" sz="2000" dirty="0"/>
              <a:t>≈ </a:t>
            </a:r>
            <a:r>
              <a:rPr lang="en-US" altLang="zh-CN" sz="2000" dirty="0"/>
              <a:t>Y – X</a:t>
            </a:r>
          </a:p>
          <a:p>
            <a:r>
              <a:rPr lang="zh-CN" altLang="en-US" sz="2000" dirty="0"/>
              <a:t>真实噪声为 </a:t>
            </a:r>
            <a:r>
              <a:rPr lang="en-US" altLang="zh-CN" sz="2000" dirty="0"/>
              <a:t>Y - X</a:t>
            </a:r>
          </a:p>
          <a:p>
            <a:r>
              <a:rPr lang="zh-CN" altLang="en-US" sz="2000" dirty="0"/>
              <a:t>损失函数的计算采用最小二乘法则</a:t>
            </a:r>
            <a:r>
              <a:rPr lang="en-US" altLang="zh-CN" sz="2000" dirty="0"/>
              <a:t> </a:t>
            </a:r>
            <a:endParaRPr lang="zh-CN" altLang="en-US" sz="2000" dirty="0"/>
          </a:p>
        </p:txBody>
      </p:sp>
    </p:spTree>
    <p:extLst>
      <p:ext uri="{BB962C8B-B14F-4D97-AF65-F5344CB8AC3E}">
        <p14:creationId xmlns:p14="http://schemas.microsoft.com/office/powerpoint/2010/main" val="349885946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25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nodeType="withEffect">
                                  <p:stCondLst>
                                    <p:cond delay="50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nodeType="withEffect">
                                  <p:stCondLst>
                                    <p:cond delay="75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par>
                                <p:cTn id="17" presetID="10" presetClass="entr" presetSubtype="0" fill="hold" nodeType="withEffect">
                                  <p:stCondLst>
                                    <p:cond delay="100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par>
                                <p:cTn id="20" presetID="10" presetClass="entr" presetSubtype="0" fill="hold" grpId="0" nodeType="withEffect">
                                  <p:stCondLst>
                                    <p:cond delay="25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nodeType="withEffect">
                                  <p:stCondLst>
                                    <p:cond delay="75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15747" y="-1"/>
            <a:ext cx="12307747" cy="6858001"/>
          </a:xfrm>
          <a:prstGeom prst="rect">
            <a:avLst/>
          </a:prstGeom>
          <a:solidFill>
            <a:srgbClr val="376092"/>
          </a:solidFill>
          <a:ln>
            <a:solidFill>
              <a:srgbClr val="3760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319752"/>
            <a:ext cx="12360166" cy="2538248"/>
          </a:xfrm>
          <a:prstGeom prst="rect">
            <a:avLst/>
          </a:prstGeom>
        </p:spPr>
      </p:pic>
      <p:sp>
        <p:nvSpPr>
          <p:cNvPr id="10" name="矩形 9"/>
          <p:cNvSpPr/>
          <p:nvPr/>
        </p:nvSpPr>
        <p:spPr>
          <a:xfrm>
            <a:off x="-283914" y="-1"/>
            <a:ext cx="12475913" cy="4319751"/>
          </a:xfrm>
          <a:prstGeom prst="rect">
            <a:avLst/>
          </a:prstGeom>
          <a:solidFill>
            <a:srgbClr val="376092"/>
          </a:solidFill>
          <a:ln>
            <a:solidFill>
              <a:srgbClr val="3760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占位符 1"/>
          <p:cNvSpPr txBox="1">
            <a:spLocks/>
          </p:cNvSpPr>
          <p:nvPr/>
        </p:nvSpPr>
        <p:spPr>
          <a:xfrm>
            <a:off x="1888975" y="3228487"/>
            <a:ext cx="3819097" cy="362708"/>
          </a:xfrm>
          <a:prstGeom prst="rect">
            <a:avLst/>
          </a:prstGeom>
        </p:spPr>
        <p:txBody>
          <a:bodyPr vert="horz" lIns="91440" tIns="45720" rIns="91440" bIns="45720" rtlCol="0" anchor="t">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sz="2000" b="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zh-CN" altLang="en-US" sz="2000" b="0" i="0" u="none" strike="noStrike" kern="1200" cap="none" spc="0" normalizeH="0" baseline="0" noProof="0" dirty="0">
                <a:ln>
                  <a:noFill/>
                </a:ln>
                <a:solidFill>
                  <a:sysClr val="window" lastClr="FFFFFF"/>
                </a:solidFill>
                <a:effectLst/>
                <a:uLnTx/>
                <a:uFillTx/>
                <a:latin typeface="Arial"/>
                <a:ea typeface="微软雅黑"/>
                <a:cs typeface="+mn-cs"/>
              </a:rPr>
              <a:t>训练数据</a:t>
            </a:r>
          </a:p>
        </p:txBody>
      </p:sp>
      <p:sp>
        <p:nvSpPr>
          <p:cNvPr id="6" name="文本占位符 2"/>
          <p:cNvSpPr txBox="1">
            <a:spLocks/>
          </p:cNvSpPr>
          <p:nvPr/>
        </p:nvSpPr>
        <p:spPr>
          <a:xfrm>
            <a:off x="757659" y="2992960"/>
            <a:ext cx="1131316" cy="833761"/>
          </a:xfrm>
          <a:prstGeom prst="rect">
            <a:avLst/>
          </a:prstGeom>
        </p:spPr>
        <p:txBody>
          <a:bodyPr vert="horz" lIns="91440" tIns="45720" rIns="91440" bIns="45720" rtlCol="0" anchor="t">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sz="6000" b="1"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en-US" altLang="zh-CN" sz="6000" b="1" i="0" u="none" strike="noStrike" kern="1200" cap="none" spc="0" normalizeH="0" baseline="0" noProof="0" dirty="0">
                <a:ln>
                  <a:noFill/>
                </a:ln>
                <a:solidFill>
                  <a:sysClr val="window" lastClr="FFFFFF"/>
                </a:solidFill>
                <a:effectLst/>
                <a:uLnTx/>
                <a:uFillTx/>
                <a:latin typeface="Arial"/>
                <a:ea typeface="微软雅黑"/>
                <a:cs typeface="+mn-cs"/>
              </a:rPr>
              <a:t>03</a:t>
            </a:r>
            <a:endParaRPr kumimoji="1" lang="zh-CN" altLang="en-US" sz="6000" b="1" i="0" u="none" strike="noStrike" kern="1200" cap="none" spc="0" normalizeH="0" baseline="0" noProof="0" dirty="0">
              <a:ln>
                <a:noFill/>
              </a:ln>
              <a:solidFill>
                <a:sysClr val="window" lastClr="FFFFFF"/>
              </a:solidFill>
              <a:effectLst/>
              <a:uLnTx/>
              <a:uFillTx/>
              <a:latin typeface="Arial"/>
              <a:ea typeface="微软雅黑"/>
              <a:cs typeface="+mn-cs"/>
            </a:endParaRPr>
          </a:p>
        </p:txBody>
      </p:sp>
      <p:sp>
        <p:nvSpPr>
          <p:cNvPr id="8" name="文本占位符 7"/>
          <p:cNvSpPr>
            <a:spLocks noGrp="1"/>
          </p:cNvSpPr>
          <p:nvPr>
            <p:ph type="body" sz="quarter" idx="10"/>
          </p:nvPr>
        </p:nvSpPr>
        <p:spPr/>
        <p:txBody>
          <a:bodyPr/>
          <a:lstStyle/>
          <a:p>
            <a:r>
              <a:rPr lang="zh-CN" altLang="en-US" dirty="0"/>
              <a:t>训练数据</a:t>
            </a:r>
          </a:p>
        </p:txBody>
      </p:sp>
      <p:sp>
        <p:nvSpPr>
          <p:cNvPr id="9" name="文本占位符 8"/>
          <p:cNvSpPr>
            <a:spLocks noGrp="1"/>
          </p:cNvSpPr>
          <p:nvPr>
            <p:ph type="body" sz="quarter" idx="11"/>
          </p:nvPr>
        </p:nvSpPr>
        <p:spPr/>
        <p:txBody>
          <a:bodyPr>
            <a:normAutofit fontScale="92500" lnSpcReduction="20000"/>
          </a:bodyPr>
          <a:lstStyle/>
          <a:p>
            <a:r>
              <a:rPr lang="en-US" altLang="zh-CN" dirty="0"/>
              <a:t>03</a:t>
            </a:r>
            <a:endParaRPr lang="zh-CN" altLang="en-US" dirty="0"/>
          </a:p>
        </p:txBody>
      </p:sp>
      <p:sp>
        <p:nvSpPr>
          <p:cNvPr id="11" name="文本占位符 1"/>
          <p:cNvSpPr txBox="1">
            <a:spLocks/>
          </p:cNvSpPr>
          <p:nvPr/>
        </p:nvSpPr>
        <p:spPr>
          <a:xfrm>
            <a:off x="1051732" y="1485450"/>
            <a:ext cx="3514538" cy="704468"/>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1800" b="1"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sz="3200" dirty="0">
                <a:solidFill>
                  <a:srgbClr val="376092"/>
                </a:solidFill>
              </a:rPr>
              <a:t>训练数据</a:t>
            </a:r>
            <a:r>
              <a:rPr kumimoji="1" lang="en-US" altLang="zh-CN" sz="3200" dirty="0">
                <a:solidFill>
                  <a:srgbClr val="376092"/>
                </a:solidFill>
              </a:rPr>
              <a:t>---</a:t>
            </a:r>
            <a:r>
              <a:rPr kumimoji="1" lang="zh-CN" altLang="en-US" sz="3200" dirty="0">
                <a:solidFill>
                  <a:srgbClr val="376092"/>
                </a:solidFill>
              </a:rPr>
              <a:t>图片</a:t>
            </a:r>
          </a:p>
        </p:txBody>
      </p:sp>
    </p:spTree>
    <p:extLst>
      <p:ext uri="{BB962C8B-B14F-4D97-AF65-F5344CB8AC3E}">
        <p14:creationId xmlns:p14="http://schemas.microsoft.com/office/powerpoint/2010/main" val="1305523319"/>
      </p:ext>
    </p:extLst>
  </p:cSld>
  <p:clrMapOvr>
    <a:masterClrMapping/>
  </p:clrMapOvr>
  <p:transition spd="slow">
    <p:push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25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par>
                          <p:cTn id="9" fill="hold">
                            <p:stCondLst>
                              <p:cond delay="750"/>
                            </p:stCondLst>
                            <p:childTnLst>
                              <p:par>
                                <p:cTn id="10" presetID="10" presetClass="entr" presetSubtype="0" fill="hold" grpId="0" nodeType="after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fade">
                                      <p:cBhvr>
                                        <p:cTn id="12" dur="500"/>
                                        <p:tgtEl>
                                          <p:spTgt spid="5">
                                            <p:txEl>
                                              <p:pRg st="0" end="0"/>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animEffect transition="in" filter="fade">
                                      <p:cBhvr>
                                        <p:cTn id="15" dur="500"/>
                                        <p:tgtEl>
                                          <p:spTgt spid="6">
                                            <p:txEl>
                                              <p:pRg st="0" end="0"/>
                                            </p:txEl>
                                          </p:spTgt>
                                        </p:tgtEl>
                                      </p:cBhvr>
                                    </p:animEffect>
                                  </p:childTnLst>
                                </p:cTn>
                              </p:par>
                            </p:childTnLst>
                          </p:cTn>
                        </p:par>
                        <p:par>
                          <p:cTn id="16" fill="hold">
                            <p:stCondLst>
                              <p:cond delay="1250"/>
                            </p:stCondLst>
                            <p:childTnLst>
                              <p:par>
                                <p:cTn id="17" presetID="10" presetClass="entr" presetSubtype="0" fill="hold" grpId="0"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childTnLst>
                          </p:cTn>
                        </p:par>
                        <p:par>
                          <p:cTn id="20" fill="hold">
                            <p:stCondLst>
                              <p:cond delay="1750"/>
                            </p:stCondLst>
                            <p:childTnLst>
                              <p:par>
                                <p:cTn id="21" presetID="1" presetClass="exit" presetSubtype="0" fill="hold" grpId="0" nodeType="afterEffect">
                                  <p:stCondLst>
                                    <p:cond delay="0"/>
                                  </p:stCondLst>
                                  <p:childTnLst>
                                    <p:set>
                                      <p:cBhvr>
                                        <p:cTn id="22" dur="1" fill="hold">
                                          <p:stCondLst>
                                            <p:cond delay="0"/>
                                          </p:stCondLst>
                                        </p:cTn>
                                        <p:tgtEl>
                                          <p:spTgt spid="7"/>
                                        </p:tgtEl>
                                        <p:attrNameLst>
                                          <p:attrName>style.visibility</p:attrName>
                                        </p:attrNameLst>
                                      </p:cBhvr>
                                      <p:to>
                                        <p:strVal val="hidden"/>
                                      </p:to>
                                    </p:set>
                                  </p:childTnLst>
                                </p:cTn>
                              </p:par>
                            </p:childTnLst>
                          </p:cTn>
                        </p:par>
                        <p:par>
                          <p:cTn id="23" fill="hold">
                            <p:stCondLst>
                              <p:cond delay="1750"/>
                            </p:stCondLst>
                            <p:childTnLst>
                              <p:par>
                                <p:cTn id="24" presetID="10" presetClass="exit" presetSubtype="0" fill="hold" grpId="1" nodeType="afterEffect">
                                  <p:stCondLst>
                                    <p:cond delay="0"/>
                                  </p:stCondLst>
                                  <p:childTnLst>
                                    <p:animEffect transition="out" filter="fade">
                                      <p:cBhvr>
                                        <p:cTn id="25" dur="500"/>
                                        <p:tgtEl>
                                          <p:spTgt spid="5">
                                            <p:txEl>
                                              <p:pRg st="0" end="0"/>
                                            </p:txEl>
                                          </p:spTgt>
                                        </p:tgtEl>
                                      </p:cBhvr>
                                    </p:animEffect>
                                    <p:set>
                                      <p:cBhvr>
                                        <p:cTn id="26" dur="1" fill="hold">
                                          <p:stCondLst>
                                            <p:cond delay="499"/>
                                          </p:stCondLst>
                                        </p:cTn>
                                        <p:tgtEl>
                                          <p:spTgt spid="5">
                                            <p:txEl>
                                              <p:pRg st="0" end="0"/>
                                            </p:txEl>
                                          </p:spTgt>
                                        </p:tgtEl>
                                        <p:attrNameLst>
                                          <p:attrName>style.visibility</p:attrName>
                                        </p:attrNameLst>
                                      </p:cBhvr>
                                      <p:to>
                                        <p:strVal val="hidden"/>
                                      </p:to>
                                    </p:set>
                                  </p:childTnLst>
                                </p:cTn>
                              </p:par>
                              <p:par>
                                <p:cTn id="27" presetID="10" presetClass="exit" presetSubtype="0" fill="hold" grpId="1" nodeType="withEffect">
                                  <p:stCondLst>
                                    <p:cond delay="0"/>
                                  </p:stCondLst>
                                  <p:childTnLst>
                                    <p:animEffect transition="out" filter="fade">
                                      <p:cBhvr>
                                        <p:cTn id="28" dur="500"/>
                                        <p:tgtEl>
                                          <p:spTgt spid="6">
                                            <p:txEl>
                                              <p:pRg st="0" end="0"/>
                                            </p:txEl>
                                          </p:spTgt>
                                        </p:tgtEl>
                                      </p:cBhvr>
                                    </p:animEffect>
                                    <p:set>
                                      <p:cBhvr>
                                        <p:cTn id="29" dur="1" fill="hold">
                                          <p:stCondLst>
                                            <p:cond delay="499"/>
                                          </p:stCondLst>
                                        </p:cTn>
                                        <p:tgtEl>
                                          <p:spTgt spid="6">
                                            <p:txEl>
                                              <p:pRg st="0" end="0"/>
                                            </p:txEl>
                                          </p:spTgt>
                                        </p:tgtEl>
                                        <p:attrNameLst>
                                          <p:attrName>style.visibility</p:attrName>
                                        </p:attrNameLst>
                                      </p:cBhvr>
                                      <p:to>
                                        <p:strVal val="hidden"/>
                                      </p:to>
                                    </p:set>
                                  </p:childTnLst>
                                </p:cTn>
                              </p:par>
                              <p:par>
                                <p:cTn id="30" presetID="2" presetClass="exit" presetSubtype="1" fill="hold" grpId="1" nodeType="withEffect">
                                  <p:stCondLst>
                                    <p:cond delay="250"/>
                                  </p:stCondLst>
                                  <p:childTnLst>
                                    <p:anim calcmode="lin" valueType="num">
                                      <p:cBhvr additive="base">
                                        <p:cTn id="31" dur="500"/>
                                        <p:tgtEl>
                                          <p:spTgt spid="10"/>
                                        </p:tgtEl>
                                        <p:attrNameLst>
                                          <p:attrName>ppt_x</p:attrName>
                                        </p:attrNameLst>
                                      </p:cBhvr>
                                      <p:tavLst>
                                        <p:tav tm="0">
                                          <p:val>
                                            <p:strVal val="ppt_x"/>
                                          </p:val>
                                        </p:tav>
                                        <p:tav tm="100000">
                                          <p:val>
                                            <p:strVal val="ppt_x"/>
                                          </p:val>
                                        </p:tav>
                                      </p:tavLst>
                                    </p:anim>
                                    <p:anim calcmode="lin" valueType="num">
                                      <p:cBhvr additive="base">
                                        <p:cTn id="32" dur="500"/>
                                        <p:tgtEl>
                                          <p:spTgt spid="10"/>
                                        </p:tgtEl>
                                        <p:attrNameLst>
                                          <p:attrName>ppt_y</p:attrName>
                                        </p:attrNameLst>
                                      </p:cBhvr>
                                      <p:tavLst>
                                        <p:tav tm="0">
                                          <p:val>
                                            <p:strVal val="ppt_y"/>
                                          </p:val>
                                        </p:tav>
                                        <p:tav tm="100000">
                                          <p:val>
                                            <p:strVal val="0-ppt_h/2"/>
                                          </p:val>
                                        </p:tav>
                                      </p:tavLst>
                                    </p:anim>
                                    <p:set>
                                      <p:cBhvr>
                                        <p:cTn id="33" dur="1" fill="hold">
                                          <p:stCondLst>
                                            <p:cond delay="499"/>
                                          </p:stCondLst>
                                        </p:cTn>
                                        <p:tgtEl>
                                          <p:spTgt spid="10"/>
                                        </p:tgtEl>
                                        <p:attrNameLst>
                                          <p:attrName>style.visibility</p:attrName>
                                        </p:attrNameLst>
                                      </p:cBhvr>
                                      <p:to>
                                        <p:strVal val="hidden"/>
                                      </p:to>
                                    </p:set>
                                  </p:childTnLst>
                                </p:cTn>
                              </p:par>
                            </p:childTnLst>
                          </p:cTn>
                        </p:par>
                        <p:par>
                          <p:cTn id="34" fill="hold">
                            <p:stCondLst>
                              <p:cond delay="2500"/>
                            </p:stCondLst>
                            <p:childTnLst>
                              <p:par>
                                <p:cTn id="35" presetID="10" presetClass="entr" presetSubtype="0" fill="hold" grpId="0" nodeType="afterEffect">
                                  <p:stCondLst>
                                    <p:cond delay="0"/>
                                  </p:stCondLst>
                                  <p:childTnLst>
                                    <p:set>
                                      <p:cBhvr>
                                        <p:cTn id="36" dur="1" fill="hold">
                                          <p:stCondLst>
                                            <p:cond delay="0"/>
                                          </p:stCondLst>
                                        </p:cTn>
                                        <p:tgtEl>
                                          <p:spTgt spid="8">
                                            <p:txEl>
                                              <p:pRg st="0" end="0"/>
                                            </p:txEl>
                                          </p:spTgt>
                                        </p:tgtEl>
                                        <p:attrNameLst>
                                          <p:attrName>style.visibility</p:attrName>
                                        </p:attrNameLst>
                                      </p:cBhvr>
                                      <p:to>
                                        <p:strVal val="visible"/>
                                      </p:to>
                                    </p:set>
                                    <p:animEffect transition="in" filter="fade">
                                      <p:cBhvr>
                                        <p:cTn id="37" dur="500"/>
                                        <p:tgtEl>
                                          <p:spTgt spid="8">
                                            <p:txEl>
                                              <p:pRg st="0" end="0"/>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9">
                                            <p:txEl>
                                              <p:pRg st="0" end="0"/>
                                            </p:txEl>
                                          </p:spTgt>
                                        </p:tgtEl>
                                        <p:attrNameLst>
                                          <p:attrName>style.visibility</p:attrName>
                                        </p:attrNameLst>
                                      </p:cBhvr>
                                      <p:to>
                                        <p:strVal val="visible"/>
                                      </p:to>
                                    </p:set>
                                    <p:animEffect transition="in" filter="fade">
                                      <p:cBhvr>
                                        <p:cTn id="40" dur="500"/>
                                        <p:tgtEl>
                                          <p:spTgt spid="9">
                                            <p:txEl>
                                              <p:pRg st="0" end="0"/>
                                            </p:txEl>
                                          </p:spTgt>
                                        </p:tgtEl>
                                      </p:cBhvr>
                                    </p:animEffect>
                                  </p:childTnLst>
                                </p:cTn>
                              </p:par>
                            </p:childTnLst>
                          </p:cTn>
                        </p:par>
                        <p:par>
                          <p:cTn id="41" fill="hold">
                            <p:stCondLst>
                              <p:cond delay="3000"/>
                            </p:stCondLst>
                            <p:childTnLst>
                              <p:par>
                                <p:cTn id="42" presetID="10" presetClass="entr" presetSubtype="0" fill="hold" grpId="0" nodeType="afterEffect">
                                  <p:stCondLst>
                                    <p:cond delay="0"/>
                                  </p:stCondLst>
                                  <p:childTnLst>
                                    <p:set>
                                      <p:cBhvr>
                                        <p:cTn id="43" dur="1" fill="hold">
                                          <p:stCondLst>
                                            <p:cond delay="0"/>
                                          </p:stCondLst>
                                        </p:cTn>
                                        <p:tgtEl>
                                          <p:spTgt spid="11"/>
                                        </p:tgtEl>
                                        <p:attrNameLst>
                                          <p:attrName>style.visibility</p:attrName>
                                        </p:attrNameLst>
                                      </p:cBhvr>
                                      <p:to>
                                        <p:strVal val="visible"/>
                                      </p:to>
                                    </p:set>
                                    <p:animEffect transition="in" filter="fade">
                                      <p:cBhvr>
                                        <p:cTn id="4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P spid="10" grpId="1" animBg="1"/>
      <p:bldP spid="5" grpId="0" build="p"/>
      <p:bldP spid="5" grpId="1" build="allAtOnce"/>
      <p:bldP spid="6" grpId="0" build="p"/>
      <p:bldP spid="6" grpId="1" build="allAtOnce"/>
      <p:bldP spid="8" grpId="0" build="p"/>
      <p:bldP spid="9" grpId="0" build="p"/>
      <p:bldP spid="11"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t>训练数据</a:t>
            </a:r>
          </a:p>
        </p:txBody>
      </p:sp>
      <p:sp>
        <p:nvSpPr>
          <p:cNvPr id="3" name="文本占位符 2"/>
          <p:cNvSpPr>
            <a:spLocks noGrp="1"/>
          </p:cNvSpPr>
          <p:nvPr>
            <p:ph type="body" sz="quarter" idx="11"/>
          </p:nvPr>
        </p:nvSpPr>
        <p:spPr/>
        <p:txBody>
          <a:bodyPr>
            <a:normAutofit fontScale="92500" lnSpcReduction="20000"/>
          </a:bodyPr>
          <a:lstStyle/>
          <a:p>
            <a:r>
              <a:rPr lang="en-US" altLang="zh-CN" dirty="0"/>
              <a:t>03</a:t>
            </a:r>
            <a:endParaRPr lang="zh-CN" altLang="en-US" dirty="0"/>
          </a:p>
        </p:txBody>
      </p:sp>
      <p:sp>
        <p:nvSpPr>
          <p:cNvPr id="4" name="文本占位符 1"/>
          <p:cNvSpPr txBox="1">
            <a:spLocks/>
          </p:cNvSpPr>
          <p:nvPr/>
        </p:nvSpPr>
        <p:spPr>
          <a:xfrm>
            <a:off x="1051732" y="1485450"/>
            <a:ext cx="3514538" cy="704468"/>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1800" b="1"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sz="3200" dirty="0">
                <a:solidFill>
                  <a:srgbClr val="376092"/>
                </a:solidFill>
              </a:rPr>
              <a:t>训练数据</a:t>
            </a:r>
            <a:r>
              <a:rPr kumimoji="1" lang="en-US" altLang="zh-CN" sz="3200" dirty="0">
                <a:solidFill>
                  <a:srgbClr val="376092"/>
                </a:solidFill>
              </a:rPr>
              <a:t>---</a:t>
            </a:r>
            <a:r>
              <a:rPr kumimoji="1" lang="zh-CN" altLang="en-US" sz="3200" dirty="0">
                <a:solidFill>
                  <a:srgbClr val="376092"/>
                </a:solidFill>
              </a:rPr>
              <a:t>图片</a:t>
            </a:r>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39556" y="1488448"/>
            <a:ext cx="2240743" cy="2272353"/>
          </a:xfrm>
          <a:prstGeom prst="rect">
            <a:avLst/>
          </a:prstGeom>
        </p:spPr>
      </p:pic>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58004" y="1485450"/>
            <a:ext cx="2238534" cy="2275351"/>
          </a:xfrm>
          <a:prstGeom prst="rect">
            <a:avLst/>
          </a:prstGeom>
        </p:spPr>
      </p:pic>
      <p:pic>
        <p:nvPicPr>
          <p:cNvPr id="7" name="图片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39556" y="3899873"/>
            <a:ext cx="2240743" cy="2256378"/>
          </a:xfrm>
          <a:prstGeom prst="rect">
            <a:avLst/>
          </a:prstGeom>
        </p:spPr>
      </p:pic>
      <p:pic>
        <p:nvPicPr>
          <p:cNvPr id="8" name="图片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358004" y="3899873"/>
            <a:ext cx="2238534" cy="2256378"/>
          </a:xfrm>
          <a:prstGeom prst="rect">
            <a:avLst/>
          </a:prstGeom>
        </p:spPr>
      </p:pic>
      <p:sp>
        <p:nvSpPr>
          <p:cNvPr id="10" name="文本框 9"/>
          <p:cNvSpPr txBox="1"/>
          <p:nvPr/>
        </p:nvSpPr>
        <p:spPr>
          <a:xfrm>
            <a:off x="1051733" y="2189918"/>
            <a:ext cx="4774910" cy="400110"/>
          </a:xfrm>
          <a:prstGeom prst="rect">
            <a:avLst/>
          </a:prstGeom>
          <a:noFill/>
        </p:spPr>
        <p:txBody>
          <a:bodyPr wrap="square" rtlCol="0">
            <a:spAutoFit/>
          </a:bodyPr>
          <a:lstStyle/>
          <a:p>
            <a:r>
              <a:rPr lang="zh-CN" altLang="en-US" sz="2000" dirty="0"/>
              <a:t>从互联网上下载到的</a:t>
            </a:r>
            <a:r>
              <a:rPr lang="en-US" altLang="zh-CN" sz="2000" dirty="0"/>
              <a:t>1000</a:t>
            </a:r>
            <a:r>
              <a:rPr lang="zh-CN" altLang="en-US" sz="2000" dirty="0"/>
              <a:t>余张摄影作品</a:t>
            </a:r>
            <a:endParaRPr lang="en-US" altLang="zh-CN" sz="2000" dirty="0"/>
          </a:p>
        </p:txBody>
      </p:sp>
      <p:sp>
        <p:nvSpPr>
          <p:cNvPr id="11" name="文本框 10"/>
          <p:cNvSpPr txBox="1"/>
          <p:nvPr/>
        </p:nvSpPr>
        <p:spPr>
          <a:xfrm>
            <a:off x="1051733" y="2713462"/>
            <a:ext cx="4774910" cy="400110"/>
          </a:xfrm>
          <a:prstGeom prst="rect">
            <a:avLst/>
          </a:prstGeom>
          <a:noFill/>
        </p:spPr>
        <p:txBody>
          <a:bodyPr wrap="square" rtlCol="0">
            <a:spAutoFit/>
          </a:bodyPr>
          <a:lstStyle/>
          <a:p>
            <a:r>
              <a:rPr lang="zh-CN" altLang="en-US" sz="2000" dirty="0"/>
              <a:t>使用</a:t>
            </a:r>
            <a:r>
              <a:rPr lang="en-US" altLang="zh-CN" sz="2000" dirty="0"/>
              <a:t>Python</a:t>
            </a:r>
            <a:r>
              <a:rPr lang="zh-CN" altLang="en-US" sz="2000" dirty="0"/>
              <a:t>爬虫爬到的图虫网摄影作品</a:t>
            </a:r>
            <a:endParaRPr lang="en-US" altLang="zh-CN" sz="2000" dirty="0"/>
          </a:p>
        </p:txBody>
      </p:sp>
      <p:pic>
        <p:nvPicPr>
          <p:cNvPr id="12" name="图片 11"/>
          <p:cNvPicPr>
            <a:picLocks noChangeAspect="1"/>
          </p:cNvPicPr>
          <p:nvPr/>
        </p:nvPicPr>
        <p:blipFill>
          <a:blip r:embed="rId7"/>
          <a:stretch>
            <a:fillRect/>
          </a:stretch>
        </p:blipFill>
        <p:spPr>
          <a:xfrm>
            <a:off x="1114077" y="3237006"/>
            <a:ext cx="4650221" cy="2241720"/>
          </a:xfrm>
          <a:prstGeom prst="rect">
            <a:avLst/>
          </a:prstGeom>
        </p:spPr>
      </p:pic>
      <p:sp>
        <p:nvSpPr>
          <p:cNvPr id="13" name="文本框 12"/>
          <p:cNvSpPr txBox="1"/>
          <p:nvPr/>
        </p:nvSpPr>
        <p:spPr>
          <a:xfrm>
            <a:off x="1051733" y="5625755"/>
            <a:ext cx="4774910" cy="400110"/>
          </a:xfrm>
          <a:prstGeom prst="rect">
            <a:avLst/>
          </a:prstGeom>
          <a:noFill/>
        </p:spPr>
        <p:txBody>
          <a:bodyPr wrap="square" rtlCol="0">
            <a:spAutoFit/>
          </a:bodyPr>
          <a:lstStyle/>
          <a:p>
            <a:r>
              <a:rPr lang="zh-CN" altLang="en-US" sz="2000" dirty="0"/>
              <a:t>共计</a:t>
            </a:r>
            <a:r>
              <a:rPr lang="en-US" altLang="zh-CN" sz="2000" dirty="0"/>
              <a:t>2249</a:t>
            </a:r>
            <a:r>
              <a:rPr lang="zh-CN" altLang="en-US" sz="2000" dirty="0"/>
              <a:t>张图片</a:t>
            </a:r>
            <a:endParaRPr lang="en-US" altLang="zh-CN" sz="2000" dirty="0"/>
          </a:p>
        </p:txBody>
      </p:sp>
    </p:spTree>
    <p:extLst>
      <p:ext uri="{BB962C8B-B14F-4D97-AF65-F5344CB8AC3E}">
        <p14:creationId xmlns:p14="http://schemas.microsoft.com/office/powerpoint/2010/main" val="1198701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25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nodeType="withEffect">
                                  <p:stCondLst>
                                    <p:cond delay="50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nodeType="withEffect">
                                  <p:stCondLst>
                                    <p:cond delay="75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par>
                                <p:cTn id="17" presetID="10" presetClass="entr" presetSubtype="0" fill="hold" grpId="0" nodeType="withEffect">
                                  <p:stCondLst>
                                    <p:cond delay="50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par>
                                <p:cTn id="20" presetID="10" presetClass="entr" presetSubtype="0" fill="hold" grpId="0" nodeType="withEffect">
                                  <p:stCondLst>
                                    <p:cond delay="100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par>
                                <p:cTn id="23" presetID="10" presetClass="entr" presetSubtype="0" fill="hold" nodeType="withEffect">
                                  <p:stCondLst>
                                    <p:cond delay="125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500"/>
                                        <p:tgtEl>
                                          <p:spTgt spid="12"/>
                                        </p:tgtEl>
                                      </p:cBhvr>
                                    </p:animEffect>
                                  </p:childTnLst>
                                </p:cTn>
                              </p:par>
                            </p:childTnLst>
                          </p:cTn>
                        </p:par>
                        <p:par>
                          <p:cTn id="26" fill="hold">
                            <p:stCondLst>
                              <p:cond delay="1750"/>
                            </p:stCondLst>
                            <p:childTnLst>
                              <p:par>
                                <p:cTn id="27" presetID="10" presetClass="entr" presetSubtype="0" fill="hold" grpId="0" nodeType="after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fade">
                                      <p:cBhvr>
                                        <p:cTn id="2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t>训练数据</a:t>
            </a:r>
          </a:p>
        </p:txBody>
      </p:sp>
      <p:sp>
        <p:nvSpPr>
          <p:cNvPr id="3" name="文本占位符 2"/>
          <p:cNvSpPr>
            <a:spLocks noGrp="1"/>
          </p:cNvSpPr>
          <p:nvPr>
            <p:ph type="body" sz="quarter" idx="11"/>
          </p:nvPr>
        </p:nvSpPr>
        <p:spPr/>
        <p:txBody>
          <a:bodyPr>
            <a:normAutofit fontScale="92500" lnSpcReduction="20000"/>
          </a:bodyPr>
          <a:lstStyle/>
          <a:p>
            <a:r>
              <a:rPr lang="en-US" altLang="zh-CN" dirty="0"/>
              <a:t>03</a:t>
            </a:r>
            <a:endParaRPr lang="zh-CN" altLang="en-US" dirty="0"/>
          </a:p>
        </p:txBody>
      </p:sp>
      <p:sp>
        <p:nvSpPr>
          <p:cNvPr id="4" name="文本占位符 1"/>
          <p:cNvSpPr txBox="1">
            <a:spLocks/>
          </p:cNvSpPr>
          <p:nvPr/>
        </p:nvSpPr>
        <p:spPr>
          <a:xfrm>
            <a:off x="524302" y="1347616"/>
            <a:ext cx="3514538" cy="704468"/>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1800" b="1"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sz="3200" dirty="0">
                <a:solidFill>
                  <a:srgbClr val="376092"/>
                </a:solidFill>
              </a:rPr>
              <a:t>训练数据</a:t>
            </a:r>
            <a:r>
              <a:rPr kumimoji="1" lang="en-US" altLang="zh-CN" sz="3200" dirty="0">
                <a:solidFill>
                  <a:srgbClr val="376092"/>
                </a:solidFill>
              </a:rPr>
              <a:t>---</a:t>
            </a:r>
            <a:r>
              <a:rPr kumimoji="1" lang="zh-CN" altLang="en-US" sz="3200" dirty="0">
                <a:solidFill>
                  <a:srgbClr val="376092"/>
                </a:solidFill>
              </a:rPr>
              <a:t>处理</a:t>
            </a:r>
          </a:p>
        </p:txBody>
      </p:sp>
      <p:pic>
        <p:nvPicPr>
          <p:cNvPr id="6" name="图片 5" descr="图片包含 天空, 户外, 水, 城市&#10;&#10;已生成极高可信度的说明"/>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3097" y="2190210"/>
            <a:ext cx="3176948" cy="3221764"/>
          </a:xfrm>
          <a:prstGeom prst="rect">
            <a:avLst/>
          </a:prstGeom>
        </p:spPr>
      </p:pic>
      <p:pic>
        <p:nvPicPr>
          <p:cNvPr id="8" name="图片 7" descr="图片包含 户外, 天空, 水, 城市&#10;&#10;已生成极高可信度的说明"/>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22930" y="2190211"/>
            <a:ext cx="3176948" cy="3221764"/>
          </a:xfrm>
          <a:prstGeom prst="rect">
            <a:avLst/>
          </a:prstGeom>
        </p:spPr>
      </p:pic>
      <p:pic>
        <p:nvPicPr>
          <p:cNvPr id="14" name="图片 13" descr="图片包含 墙壁, 风筝&#10;&#10;已生成高可信度的说明"/>
          <p:cNvPicPr>
            <a:picLocks noChangeAspect="1"/>
          </p:cNvPicPr>
          <p:nvPr/>
        </p:nvPicPr>
        <p:blipFill>
          <a:blip r:embed="rId5">
            <a:extLst>
              <a:ext uri="{BEBA8EAE-BF5A-486C-A8C5-ECC9F3942E4B}">
                <a14:imgProps xmlns:a14="http://schemas.microsoft.com/office/drawing/2010/main">
                  <a14:imgLayer r:embed="rId6">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4358013" y="2190210"/>
            <a:ext cx="3176948" cy="3221764"/>
          </a:xfrm>
          <a:prstGeom prst="rect">
            <a:avLst/>
          </a:prstGeom>
        </p:spPr>
      </p:pic>
      <p:sp>
        <p:nvSpPr>
          <p:cNvPr id="15" name="文本框 14"/>
          <p:cNvSpPr txBox="1"/>
          <p:nvPr/>
        </p:nvSpPr>
        <p:spPr>
          <a:xfrm>
            <a:off x="9168814" y="5594414"/>
            <a:ext cx="885179" cy="523220"/>
          </a:xfrm>
          <a:prstGeom prst="rect">
            <a:avLst/>
          </a:prstGeom>
          <a:noFill/>
        </p:spPr>
        <p:txBody>
          <a:bodyPr wrap="none" rtlCol="0">
            <a:spAutoFit/>
          </a:bodyPr>
          <a:lstStyle/>
          <a:p>
            <a:r>
              <a:rPr lang="en-US" altLang="zh-CN" sz="2800" dirty="0"/>
              <a:t>data</a:t>
            </a:r>
            <a:endParaRPr lang="zh-CN" altLang="en-US" sz="2800" dirty="0"/>
          </a:p>
        </p:txBody>
      </p:sp>
      <p:sp>
        <p:nvSpPr>
          <p:cNvPr id="16" name="文本框 15"/>
          <p:cNvSpPr txBox="1"/>
          <p:nvPr/>
        </p:nvSpPr>
        <p:spPr>
          <a:xfrm>
            <a:off x="5513515" y="5594414"/>
            <a:ext cx="865943" cy="523220"/>
          </a:xfrm>
          <a:prstGeom prst="rect">
            <a:avLst/>
          </a:prstGeom>
          <a:noFill/>
        </p:spPr>
        <p:txBody>
          <a:bodyPr wrap="none" rtlCol="0">
            <a:spAutoFit/>
          </a:bodyPr>
          <a:lstStyle/>
          <a:p>
            <a:r>
              <a:rPr lang="en-US" altLang="zh-CN" sz="2800" dirty="0"/>
              <a:t>goal</a:t>
            </a:r>
            <a:endParaRPr lang="zh-CN" altLang="en-US" sz="2800" dirty="0"/>
          </a:p>
        </p:txBody>
      </p:sp>
      <p:sp>
        <p:nvSpPr>
          <p:cNvPr id="18" name="箭头: 右 17"/>
          <p:cNvSpPr/>
          <p:nvPr/>
        </p:nvSpPr>
        <p:spPr>
          <a:xfrm>
            <a:off x="4038840" y="1368882"/>
            <a:ext cx="1474675" cy="350874"/>
          </a:xfrm>
          <a:prstGeom prst="rightArrow">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9" name="文本框 18"/>
          <p:cNvSpPr txBox="1"/>
          <p:nvPr/>
        </p:nvSpPr>
        <p:spPr>
          <a:xfrm>
            <a:off x="5776365" y="1313486"/>
            <a:ext cx="1382110" cy="461665"/>
          </a:xfrm>
          <a:prstGeom prst="rect">
            <a:avLst/>
          </a:prstGeom>
          <a:noFill/>
        </p:spPr>
        <p:txBody>
          <a:bodyPr wrap="none" rtlCol="0">
            <a:spAutoFit/>
          </a:bodyPr>
          <a:lstStyle/>
          <a:p>
            <a:r>
              <a:rPr lang="en-US" altLang="zh-CN" sz="2400" dirty="0">
                <a:solidFill>
                  <a:srgbClr val="376092"/>
                </a:solidFill>
              </a:rPr>
              <a:t>train.mat</a:t>
            </a:r>
            <a:endParaRPr lang="zh-CN" altLang="en-US" sz="2400" dirty="0">
              <a:solidFill>
                <a:srgbClr val="376092"/>
              </a:solidFill>
            </a:endParaRPr>
          </a:p>
        </p:txBody>
      </p:sp>
      <p:sp>
        <p:nvSpPr>
          <p:cNvPr id="20" name="矩形 19"/>
          <p:cNvSpPr/>
          <p:nvPr/>
        </p:nvSpPr>
        <p:spPr>
          <a:xfrm>
            <a:off x="1" y="4306185"/>
            <a:ext cx="12192000" cy="2549889"/>
          </a:xfrm>
          <a:prstGeom prst="rect">
            <a:avLst/>
          </a:prstGeom>
          <a:solidFill>
            <a:srgbClr val="376092"/>
          </a:solidFill>
          <a:ln>
            <a:solidFill>
              <a:srgbClr val="3760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dirty="0"/>
          </a:p>
        </p:txBody>
      </p:sp>
      <p:sp>
        <p:nvSpPr>
          <p:cNvPr id="21" name="文本框 20"/>
          <p:cNvSpPr txBox="1"/>
          <p:nvPr/>
        </p:nvSpPr>
        <p:spPr>
          <a:xfrm>
            <a:off x="925471" y="4994249"/>
            <a:ext cx="3771032" cy="1323439"/>
          </a:xfrm>
          <a:prstGeom prst="rect">
            <a:avLst/>
          </a:prstGeom>
          <a:noFill/>
        </p:spPr>
        <p:txBody>
          <a:bodyPr wrap="none" rtlCol="0">
            <a:spAutoFit/>
          </a:bodyPr>
          <a:lstStyle/>
          <a:p>
            <a:r>
              <a:rPr lang="zh-CN" altLang="en-US" sz="2000" dirty="0">
                <a:solidFill>
                  <a:schemeClr val="bg1"/>
                </a:solidFill>
              </a:rPr>
              <a:t>软件平台：</a:t>
            </a:r>
            <a:r>
              <a:rPr lang="en-US" altLang="zh-CN" sz="2000" dirty="0">
                <a:solidFill>
                  <a:schemeClr val="bg1"/>
                </a:solidFill>
              </a:rPr>
              <a:t>	CUDA 8.0</a:t>
            </a:r>
          </a:p>
          <a:p>
            <a:r>
              <a:rPr lang="en-US" altLang="zh-CN" sz="2000" dirty="0">
                <a:solidFill>
                  <a:schemeClr val="bg1"/>
                </a:solidFill>
              </a:rPr>
              <a:t>		</a:t>
            </a:r>
            <a:r>
              <a:rPr lang="en-US" altLang="zh-CN" sz="2000" dirty="0" err="1">
                <a:solidFill>
                  <a:schemeClr val="bg1"/>
                </a:solidFill>
              </a:rPr>
              <a:t>Cudnn</a:t>
            </a:r>
            <a:r>
              <a:rPr lang="en-US" altLang="zh-CN" sz="2000" dirty="0">
                <a:solidFill>
                  <a:schemeClr val="bg1"/>
                </a:solidFill>
              </a:rPr>
              <a:t> 5.1</a:t>
            </a:r>
          </a:p>
          <a:p>
            <a:r>
              <a:rPr lang="en-US" altLang="zh-CN" sz="2000" dirty="0">
                <a:solidFill>
                  <a:schemeClr val="bg1"/>
                </a:solidFill>
              </a:rPr>
              <a:t>		TensorFlow 1.0</a:t>
            </a:r>
          </a:p>
          <a:p>
            <a:r>
              <a:rPr lang="en-US" altLang="zh-CN" sz="2000" dirty="0">
                <a:solidFill>
                  <a:schemeClr val="bg1"/>
                </a:solidFill>
              </a:rPr>
              <a:t>		Python 3.5</a:t>
            </a:r>
          </a:p>
        </p:txBody>
      </p:sp>
      <p:sp>
        <p:nvSpPr>
          <p:cNvPr id="22" name="矩形 21"/>
          <p:cNvSpPr/>
          <p:nvPr/>
        </p:nvSpPr>
        <p:spPr>
          <a:xfrm>
            <a:off x="5776365" y="4840360"/>
            <a:ext cx="6096000" cy="1631216"/>
          </a:xfrm>
          <a:prstGeom prst="rect">
            <a:avLst/>
          </a:prstGeom>
        </p:spPr>
        <p:txBody>
          <a:bodyPr>
            <a:spAutoFit/>
          </a:bodyPr>
          <a:lstStyle/>
          <a:p>
            <a:r>
              <a:rPr lang="zh-CN" altLang="en-US" sz="2000" dirty="0">
                <a:solidFill>
                  <a:schemeClr val="bg1"/>
                </a:solidFill>
              </a:rPr>
              <a:t>硬件平台：</a:t>
            </a:r>
            <a:r>
              <a:rPr lang="en-US" altLang="zh-CN" sz="2000" dirty="0">
                <a:solidFill>
                  <a:schemeClr val="bg1"/>
                </a:solidFill>
              </a:rPr>
              <a:t>	CPU</a:t>
            </a:r>
            <a:r>
              <a:rPr lang="zh-CN" altLang="en-US" sz="2000" dirty="0">
                <a:solidFill>
                  <a:schemeClr val="bg1"/>
                </a:solidFill>
              </a:rPr>
              <a:t> </a:t>
            </a:r>
            <a:r>
              <a:rPr lang="en-US" altLang="zh-CN" sz="2000" dirty="0">
                <a:solidFill>
                  <a:schemeClr val="bg1"/>
                </a:solidFill>
              </a:rPr>
              <a:t>i7-4710HQ</a:t>
            </a:r>
          </a:p>
          <a:p>
            <a:r>
              <a:rPr lang="en-US" altLang="zh-CN" sz="2000" dirty="0">
                <a:solidFill>
                  <a:schemeClr val="bg1"/>
                </a:solidFill>
              </a:rPr>
              <a:t>		GPU Nvidia GTX850M</a:t>
            </a:r>
          </a:p>
          <a:p>
            <a:r>
              <a:rPr lang="en-US" altLang="zh-CN" sz="2000" dirty="0">
                <a:solidFill>
                  <a:schemeClr val="bg1"/>
                </a:solidFill>
              </a:rPr>
              <a:t>		    CUDA</a:t>
            </a:r>
            <a:r>
              <a:rPr lang="zh-CN" altLang="en-US" sz="2000" dirty="0">
                <a:solidFill>
                  <a:schemeClr val="bg1"/>
                </a:solidFill>
              </a:rPr>
              <a:t>核心数：</a:t>
            </a:r>
            <a:r>
              <a:rPr lang="en-US" altLang="zh-CN" sz="2000" dirty="0">
                <a:solidFill>
                  <a:schemeClr val="bg1"/>
                </a:solidFill>
              </a:rPr>
              <a:t>640</a:t>
            </a:r>
          </a:p>
          <a:p>
            <a:r>
              <a:rPr lang="en-US" altLang="zh-CN" sz="2000" dirty="0">
                <a:solidFill>
                  <a:schemeClr val="bg1"/>
                </a:solidFill>
              </a:rPr>
              <a:t>		    </a:t>
            </a:r>
            <a:r>
              <a:rPr lang="zh-CN" altLang="en-US" sz="2000" dirty="0">
                <a:solidFill>
                  <a:schemeClr val="bg1"/>
                </a:solidFill>
              </a:rPr>
              <a:t>浮点运算性能：</a:t>
            </a:r>
            <a:r>
              <a:rPr lang="en-US" altLang="zh-CN" sz="2000" dirty="0">
                <a:solidFill>
                  <a:schemeClr val="bg1"/>
                </a:solidFill>
              </a:rPr>
              <a:t>1,154.6 GFLOPS</a:t>
            </a:r>
          </a:p>
          <a:p>
            <a:r>
              <a:rPr lang="en-US" altLang="zh-CN" sz="2000" dirty="0">
                <a:solidFill>
                  <a:schemeClr val="bg1"/>
                </a:solidFill>
              </a:rPr>
              <a:t>		RAM 12G DDR3L</a:t>
            </a:r>
            <a:endParaRPr lang="zh-CN" altLang="en-US" sz="2000" dirty="0"/>
          </a:p>
        </p:txBody>
      </p:sp>
    </p:spTree>
    <p:extLst>
      <p:ext uri="{BB962C8B-B14F-4D97-AF65-F5344CB8AC3E}">
        <p14:creationId xmlns:p14="http://schemas.microsoft.com/office/powerpoint/2010/main" val="1255641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fade">
                                      <p:cBhvr>
                                        <p:cTn id="25" dur="500"/>
                                        <p:tgtEl>
                                          <p:spTgt spid="15"/>
                                        </p:tgtEl>
                                      </p:cBhvr>
                                    </p:animEffect>
                                  </p:childTnLst>
                                </p:cTn>
                              </p:par>
                            </p:childTnLst>
                          </p:cTn>
                        </p:par>
                        <p:par>
                          <p:cTn id="26" fill="hold">
                            <p:stCondLst>
                              <p:cond delay="500"/>
                            </p:stCondLst>
                            <p:childTnLst>
                              <p:par>
                                <p:cTn id="27" presetID="10" presetClass="entr" presetSubtype="0" fill="hold" grpId="0" nodeType="after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500"/>
                                        <p:tgtEl>
                                          <p:spTgt spid="16"/>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wipe(left)">
                                      <p:cBhvr>
                                        <p:cTn id="34" dur="500"/>
                                        <p:tgtEl>
                                          <p:spTgt spid="18"/>
                                        </p:tgtEl>
                                      </p:cBhvr>
                                    </p:animEffect>
                                  </p:childTnLst>
                                </p:cTn>
                              </p:par>
                              <p:par>
                                <p:cTn id="35" presetID="10" presetClass="entr" presetSubtype="0" fill="hold" grpId="0" nodeType="withEffect">
                                  <p:stCondLst>
                                    <p:cond delay="250"/>
                                  </p:stCondLst>
                                  <p:childTnLst>
                                    <p:set>
                                      <p:cBhvr>
                                        <p:cTn id="36" dur="1" fill="hold">
                                          <p:stCondLst>
                                            <p:cond delay="0"/>
                                          </p:stCondLst>
                                        </p:cTn>
                                        <p:tgtEl>
                                          <p:spTgt spid="19"/>
                                        </p:tgtEl>
                                        <p:attrNameLst>
                                          <p:attrName>style.visibility</p:attrName>
                                        </p:attrNameLst>
                                      </p:cBhvr>
                                      <p:to>
                                        <p:strVal val="visible"/>
                                      </p:to>
                                    </p:set>
                                    <p:animEffect transition="in" filter="fade">
                                      <p:cBhvr>
                                        <p:cTn id="37" dur="500"/>
                                        <p:tgtEl>
                                          <p:spTgt spid="19"/>
                                        </p:tgtEl>
                                      </p:cBhvr>
                                    </p:animEffect>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grpId="0" nodeType="clickEffect">
                                  <p:stCondLst>
                                    <p:cond delay="0"/>
                                  </p:stCondLst>
                                  <p:childTnLst>
                                    <p:set>
                                      <p:cBhvr>
                                        <p:cTn id="41" dur="1" fill="hold">
                                          <p:stCondLst>
                                            <p:cond delay="0"/>
                                          </p:stCondLst>
                                        </p:cTn>
                                        <p:tgtEl>
                                          <p:spTgt spid="20"/>
                                        </p:tgtEl>
                                        <p:attrNameLst>
                                          <p:attrName>style.visibility</p:attrName>
                                        </p:attrNameLst>
                                      </p:cBhvr>
                                      <p:to>
                                        <p:strVal val="visible"/>
                                      </p:to>
                                    </p:set>
                                    <p:anim calcmode="lin" valueType="num">
                                      <p:cBhvr additive="base">
                                        <p:cTn id="42" dur="500" fill="hold"/>
                                        <p:tgtEl>
                                          <p:spTgt spid="20"/>
                                        </p:tgtEl>
                                        <p:attrNameLst>
                                          <p:attrName>ppt_x</p:attrName>
                                        </p:attrNameLst>
                                      </p:cBhvr>
                                      <p:tavLst>
                                        <p:tav tm="0">
                                          <p:val>
                                            <p:strVal val="#ppt_x"/>
                                          </p:val>
                                        </p:tav>
                                        <p:tav tm="100000">
                                          <p:val>
                                            <p:strVal val="#ppt_x"/>
                                          </p:val>
                                        </p:tav>
                                      </p:tavLst>
                                    </p:anim>
                                    <p:anim calcmode="lin" valueType="num">
                                      <p:cBhvr additive="base">
                                        <p:cTn id="43" dur="500" fill="hold"/>
                                        <p:tgtEl>
                                          <p:spTgt spid="20"/>
                                        </p:tgtEl>
                                        <p:attrNameLst>
                                          <p:attrName>ppt_y</p:attrName>
                                        </p:attrNameLst>
                                      </p:cBhvr>
                                      <p:tavLst>
                                        <p:tav tm="0">
                                          <p:val>
                                            <p:strVal val="1+#ppt_h/2"/>
                                          </p:val>
                                        </p:tav>
                                        <p:tav tm="100000">
                                          <p:val>
                                            <p:strVal val="#ppt_y"/>
                                          </p:val>
                                        </p:tav>
                                      </p:tavLst>
                                    </p:anim>
                                  </p:childTnLst>
                                </p:cTn>
                              </p:par>
                            </p:childTnLst>
                          </p:cTn>
                        </p:par>
                        <p:par>
                          <p:cTn id="44" fill="hold">
                            <p:stCondLst>
                              <p:cond delay="500"/>
                            </p:stCondLst>
                            <p:childTnLst>
                              <p:par>
                                <p:cTn id="45" presetID="10" presetClass="entr" presetSubtype="0" fill="hold" grpId="0" nodeType="afterEffect">
                                  <p:stCondLst>
                                    <p:cond delay="0"/>
                                  </p:stCondLst>
                                  <p:iterate type="wd">
                                    <p:tmPct val="10000"/>
                                  </p:iterate>
                                  <p:childTnLst>
                                    <p:set>
                                      <p:cBhvr>
                                        <p:cTn id="46" dur="1" fill="hold">
                                          <p:stCondLst>
                                            <p:cond delay="0"/>
                                          </p:stCondLst>
                                        </p:cTn>
                                        <p:tgtEl>
                                          <p:spTgt spid="21"/>
                                        </p:tgtEl>
                                        <p:attrNameLst>
                                          <p:attrName>style.visibility</p:attrName>
                                        </p:attrNameLst>
                                      </p:cBhvr>
                                      <p:to>
                                        <p:strVal val="visible"/>
                                      </p:to>
                                    </p:set>
                                    <p:animEffect transition="in" filter="fade">
                                      <p:cBhvr>
                                        <p:cTn id="47" dur="500"/>
                                        <p:tgtEl>
                                          <p:spTgt spid="21"/>
                                        </p:tgtEl>
                                      </p:cBhvr>
                                    </p:animEffect>
                                  </p:childTnLst>
                                </p:cTn>
                              </p:par>
                              <p:par>
                                <p:cTn id="48" presetID="10" presetClass="entr" presetSubtype="0" fill="hold" grpId="0" nodeType="withEffect">
                                  <p:stCondLst>
                                    <p:cond delay="0"/>
                                  </p:stCondLst>
                                  <p:iterate type="wd">
                                    <p:tmPct val="10000"/>
                                  </p:iterate>
                                  <p:childTnLst>
                                    <p:set>
                                      <p:cBhvr>
                                        <p:cTn id="49" dur="1" fill="hold">
                                          <p:stCondLst>
                                            <p:cond delay="0"/>
                                          </p:stCondLst>
                                        </p:cTn>
                                        <p:tgtEl>
                                          <p:spTgt spid="22"/>
                                        </p:tgtEl>
                                        <p:attrNameLst>
                                          <p:attrName>style.visibility</p:attrName>
                                        </p:attrNameLst>
                                      </p:cBhvr>
                                      <p:to>
                                        <p:strVal val="visible"/>
                                      </p:to>
                                    </p:set>
                                    <p:animEffect transition="in" filter="fade">
                                      <p:cBhvr>
                                        <p:cTn id="5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5" grpId="0"/>
      <p:bldP spid="16" grpId="0"/>
      <p:bldP spid="18" grpId="0" animBg="1"/>
      <p:bldP spid="19" grpId="0"/>
      <p:bldP spid="20" grpId="0" animBg="1"/>
      <p:bldP spid="21" grpId="0"/>
      <p:bldP spid="2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矩形 45"/>
          <p:cNvSpPr/>
          <p:nvPr/>
        </p:nvSpPr>
        <p:spPr>
          <a:xfrm>
            <a:off x="-95693" y="613084"/>
            <a:ext cx="12287693" cy="6244915"/>
          </a:xfrm>
          <a:prstGeom prst="rect">
            <a:avLst/>
          </a:prstGeom>
          <a:solidFill>
            <a:srgbClr val="376092"/>
          </a:solidFill>
          <a:ln>
            <a:solidFill>
              <a:srgbClr val="3760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dirty="0"/>
          </a:p>
        </p:txBody>
      </p:sp>
      <p:sp>
        <p:nvSpPr>
          <p:cNvPr id="45" name="矩形 44"/>
          <p:cNvSpPr/>
          <p:nvPr/>
        </p:nvSpPr>
        <p:spPr>
          <a:xfrm>
            <a:off x="-243068" y="4205059"/>
            <a:ext cx="12566203" cy="2651016"/>
          </a:xfrm>
          <a:prstGeom prst="rect">
            <a:avLst/>
          </a:prstGeom>
          <a:solidFill>
            <a:srgbClr val="376092"/>
          </a:solidFill>
          <a:ln>
            <a:solidFill>
              <a:srgbClr val="3760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dirty="0"/>
          </a:p>
        </p:txBody>
      </p:sp>
      <p:sp>
        <p:nvSpPr>
          <p:cNvPr id="2" name="文本占位符 1"/>
          <p:cNvSpPr>
            <a:spLocks noGrp="1"/>
          </p:cNvSpPr>
          <p:nvPr>
            <p:ph type="body" sz="quarter" idx="10"/>
          </p:nvPr>
        </p:nvSpPr>
        <p:spPr/>
        <p:txBody>
          <a:bodyPr/>
          <a:lstStyle/>
          <a:p>
            <a:r>
              <a:rPr lang="zh-CN" altLang="en-US" dirty="0"/>
              <a:t>训练数据</a:t>
            </a:r>
          </a:p>
        </p:txBody>
      </p:sp>
      <p:sp>
        <p:nvSpPr>
          <p:cNvPr id="3" name="文本占位符 2"/>
          <p:cNvSpPr>
            <a:spLocks noGrp="1"/>
          </p:cNvSpPr>
          <p:nvPr>
            <p:ph type="body" sz="quarter" idx="11"/>
          </p:nvPr>
        </p:nvSpPr>
        <p:spPr/>
        <p:txBody>
          <a:bodyPr>
            <a:normAutofit fontScale="92500" lnSpcReduction="20000"/>
          </a:bodyPr>
          <a:lstStyle/>
          <a:p>
            <a:r>
              <a:rPr lang="en-US" altLang="zh-CN" dirty="0"/>
              <a:t>03</a:t>
            </a:r>
            <a:endParaRPr lang="zh-CN" altLang="en-US" dirty="0"/>
          </a:p>
        </p:txBody>
      </p:sp>
      <p:sp>
        <p:nvSpPr>
          <p:cNvPr id="6" name="立方体 5"/>
          <p:cNvSpPr/>
          <p:nvPr/>
        </p:nvSpPr>
        <p:spPr>
          <a:xfrm>
            <a:off x="1895788" y="818896"/>
            <a:ext cx="2508736" cy="1916076"/>
          </a:xfrm>
          <a:prstGeom prst="cube">
            <a:avLst>
              <a:gd name="adj" fmla="val 6093"/>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8" name="立方体 7"/>
          <p:cNvSpPr/>
          <p:nvPr/>
        </p:nvSpPr>
        <p:spPr>
          <a:xfrm>
            <a:off x="1497210" y="1112243"/>
            <a:ext cx="2592853" cy="2032786"/>
          </a:xfrm>
          <a:prstGeom prst="cube">
            <a:avLst>
              <a:gd name="adj" fmla="val 6517"/>
            </a:avLst>
          </a:prstGeom>
          <a:solidFill>
            <a:srgbClr val="3860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9" name="立方体 8"/>
          <p:cNvSpPr/>
          <p:nvPr/>
        </p:nvSpPr>
        <p:spPr>
          <a:xfrm>
            <a:off x="1113857" y="1401911"/>
            <a:ext cx="2648137" cy="2050041"/>
          </a:xfrm>
          <a:prstGeom prst="cube">
            <a:avLst>
              <a:gd name="adj" fmla="val 6517"/>
            </a:avLst>
          </a:prstGeom>
          <a:solidFill>
            <a:srgbClr val="4170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11" name="立方体 10"/>
          <p:cNvSpPr/>
          <p:nvPr/>
        </p:nvSpPr>
        <p:spPr>
          <a:xfrm>
            <a:off x="714404" y="1729614"/>
            <a:ext cx="2698956" cy="2137330"/>
          </a:xfrm>
          <a:prstGeom prst="cube">
            <a:avLst>
              <a:gd name="adj" fmla="val 6517"/>
            </a:avLst>
          </a:prstGeom>
          <a:solidFill>
            <a:srgbClr val="7199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grpSp>
        <p:nvGrpSpPr>
          <p:cNvPr id="15" name="组合 14"/>
          <p:cNvGrpSpPr/>
          <p:nvPr/>
        </p:nvGrpSpPr>
        <p:grpSpPr>
          <a:xfrm>
            <a:off x="7679773" y="2708132"/>
            <a:ext cx="1856152" cy="1005915"/>
            <a:chOff x="6592673" y="3742244"/>
            <a:chExt cx="1987511" cy="1005915"/>
          </a:xfrm>
        </p:grpSpPr>
        <p:sp>
          <p:nvSpPr>
            <p:cNvPr id="16" name="矩形 15"/>
            <p:cNvSpPr/>
            <p:nvPr/>
          </p:nvSpPr>
          <p:spPr>
            <a:xfrm>
              <a:off x="6592673" y="4175695"/>
              <a:ext cx="1853776" cy="572464"/>
            </a:xfrm>
            <a:prstGeom prst="rect">
              <a:avLst/>
            </a:prstGeom>
          </p:spPr>
          <p:txBody>
            <a:bodyPr wrap="square">
              <a:spAutoFit/>
            </a:bodyPr>
            <a:lstStyle/>
            <a:p>
              <a:pPr lvl="0">
                <a:lnSpc>
                  <a:spcPct val="130000"/>
                </a:lnSpc>
              </a:pPr>
              <a:r>
                <a:rPr lang="zh-CN" altLang="en-US" sz="1200" dirty="0">
                  <a:solidFill>
                    <a:srgbClr val="000000"/>
                  </a:solidFill>
                  <a:latin typeface="+mn-ea"/>
                </a:rPr>
                <a:t>第三层卷积层，卷积核</a:t>
              </a:r>
              <a:endParaRPr lang="en-US" altLang="zh-CN" sz="1200" dirty="0">
                <a:solidFill>
                  <a:srgbClr val="000000"/>
                </a:solidFill>
                <a:latin typeface="+mn-ea"/>
              </a:endParaRPr>
            </a:p>
            <a:p>
              <a:pPr lvl="0">
                <a:lnSpc>
                  <a:spcPct val="130000"/>
                </a:lnSpc>
              </a:pPr>
              <a:r>
                <a:rPr lang="zh-CN" altLang="en-US" sz="1200" dirty="0">
                  <a:solidFill>
                    <a:srgbClr val="000000"/>
                  </a:solidFill>
                  <a:latin typeface="+mn-ea"/>
                </a:rPr>
                <a:t>尺寸为</a:t>
              </a:r>
              <a:r>
                <a:rPr lang="en-US" altLang="zh-CN" sz="1200" dirty="0">
                  <a:solidFill>
                    <a:srgbClr val="000000"/>
                  </a:solidFill>
                  <a:latin typeface="+mn-ea"/>
                </a:rPr>
                <a:t>5×5</a:t>
              </a:r>
              <a:r>
                <a:rPr lang="zh-CN" altLang="en-US" sz="1200" dirty="0">
                  <a:solidFill>
                    <a:srgbClr val="000000"/>
                  </a:solidFill>
                  <a:latin typeface="+mn-ea"/>
                </a:rPr>
                <a:t>，数量</a:t>
              </a:r>
              <a:r>
                <a:rPr lang="en-US" altLang="zh-CN" sz="1200" dirty="0">
                  <a:solidFill>
                    <a:srgbClr val="000000"/>
                  </a:solidFill>
                  <a:latin typeface="+mn-ea"/>
                </a:rPr>
                <a:t>24</a:t>
              </a:r>
              <a:endParaRPr lang="zh-CN" altLang="en-US" sz="1200" dirty="0">
                <a:solidFill>
                  <a:srgbClr val="000000"/>
                </a:solidFill>
                <a:latin typeface="+mn-ea"/>
              </a:endParaRPr>
            </a:p>
          </p:txBody>
        </p:sp>
        <p:sp>
          <p:nvSpPr>
            <p:cNvPr id="17" name="文本框 8"/>
            <p:cNvSpPr txBox="1"/>
            <p:nvPr/>
          </p:nvSpPr>
          <p:spPr>
            <a:xfrm>
              <a:off x="6592673" y="3742244"/>
              <a:ext cx="1987511" cy="49244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sz="2000" b="1" dirty="0">
                  <a:solidFill>
                    <a:srgbClr val="4170A9"/>
                  </a:solidFill>
                  <a:latin typeface="+mn-ea"/>
                </a:rPr>
                <a:t>Convolution</a:t>
              </a:r>
              <a:endParaRPr lang="zh-CN" altLang="en-US" sz="2000" b="1" dirty="0">
                <a:solidFill>
                  <a:srgbClr val="4170A9"/>
                </a:solidFill>
                <a:latin typeface="+mn-ea"/>
              </a:endParaRPr>
            </a:p>
          </p:txBody>
        </p:sp>
      </p:grpSp>
      <p:grpSp>
        <p:nvGrpSpPr>
          <p:cNvPr id="18" name="组合 17"/>
          <p:cNvGrpSpPr/>
          <p:nvPr/>
        </p:nvGrpSpPr>
        <p:grpSpPr>
          <a:xfrm>
            <a:off x="4760126" y="2712512"/>
            <a:ext cx="2919647" cy="1005915"/>
            <a:chOff x="5856267" y="4986560"/>
            <a:chExt cx="2919647" cy="1005915"/>
          </a:xfrm>
        </p:grpSpPr>
        <p:sp>
          <p:nvSpPr>
            <p:cNvPr id="19" name="矩形 18"/>
            <p:cNvSpPr/>
            <p:nvPr/>
          </p:nvSpPr>
          <p:spPr>
            <a:xfrm>
              <a:off x="5856267" y="5420011"/>
              <a:ext cx="2357955" cy="572464"/>
            </a:xfrm>
            <a:prstGeom prst="rect">
              <a:avLst/>
            </a:prstGeom>
          </p:spPr>
          <p:txBody>
            <a:bodyPr wrap="square">
              <a:spAutoFit/>
            </a:bodyPr>
            <a:lstStyle/>
            <a:p>
              <a:pPr lvl="0">
                <a:lnSpc>
                  <a:spcPct val="130000"/>
                </a:lnSpc>
              </a:pPr>
              <a:r>
                <a:rPr lang="zh-CN" altLang="en-US" sz="1200" dirty="0">
                  <a:solidFill>
                    <a:srgbClr val="000000"/>
                  </a:solidFill>
                  <a:latin typeface="+mn-ea"/>
                </a:rPr>
                <a:t>第一层卷积层，也是输入层</a:t>
              </a:r>
              <a:endParaRPr lang="en-US" altLang="zh-CN" sz="1200" dirty="0">
                <a:solidFill>
                  <a:srgbClr val="000000"/>
                </a:solidFill>
                <a:latin typeface="+mn-ea"/>
              </a:endParaRPr>
            </a:p>
            <a:p>
              <a:pPr lvl="0">
                <a:lnSpc>
                  <a:spcPct val="130000"/>
                </a:lnSpc>
              </a:pPr>
              <a:r>
                <a:rPr lang="zh-CN" altLang="en-US" sz="1200" dirty="0">
                  <a:solidFill>
                    <a:srgbClr val="000000"/>
                  </a:solidFill>
                  <a:latin typeface="+mn-ea"/>
                </a:rPr>
                <a:t>卷积核尺寸</a:t>
              </a:r>
              <a:r>
                <a:rPr lang="en-US" altLang="zh-CN" sz="1200" dirty="0">
                  <a:solidFill>
                    <a:srgbClr val="000000"/>
                  </a:solidFill>
                  <a:latin typeface="+mn-ea"/>
                </a:rPr>
                <a:t>5×5</a:t>
              </a:r>
              <a:r>
                <a:rPr lang="zh-CN" altLang="en-US" sz="1200" dirty="0">
                  <a:solidFill>
                    <a:srgbClr val="000000"/>
                  </a:solidFill>
                  <a:latin typeface="+mn-ea"/>
                </a:rPr>
                <a:t>，数量为</a:t>
              </a:r>
              <a:r>
                <a:rPr lang="en-US" altLang="zh-CN" sz="1200" dirty="0">
                  <a:solidFill>
                    <a:srgbClr val="000000"/>
                  </a:solidFill>
                  <a:latin typeface="+mn-ea"/>
                </a:rPr>
                <a:t>24</a:t>
              </a:r>
              <a:endParaRPr lang="zh-CN" altLang="en-US" sz="1200" dirty="0">
                <a:solidFill>
                  <a:srgbClr val="000000"/>
                </a:solidFill>
                <a:latin typeface="+mn-ea"/>
              </a:endParaRPr>
            </a:p>
          </p:txBody>
        </p:sp>
        <p:sp>
          <p:nvSpPr>
            <p:cNvPr id="20" name="文本框 8"/>
            <p:cNvSpPr txBox="1"/>
            <p:nvPr/>
          </p:nvSpPr>
          <p:spPr>
            <a:xfrm>
              <a:off x="5856267" y="4986560"/>
              <a:ext cx="2919647" cy="45345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sz="2000" b="1" dirty="0">
                  <a:solidFill>
                    <a:srgbClr val="7199C9"/>
                  </a:solidFill>
                  <a:latin typeface="+mn-ea"/>
                </a:rPr>
                <a:t>Convolution</a:t>
              </a:r>
              <a:endParaRPr lang="zh-CN" altLang="en-US" sz="2000" b="1" dirty="0">
                <a:solidFill>
                  <a:srgbClr val="7199C9"/>
                </a:solidFill>
                <a:latin typeface="+mn-ea"/>
              </a:endParaRPr>
            </a:p>
          </p:txBody>
        </p:sp>
      </p:grpSp>
      <p:grpSp>
        <p:nvGrpSpPr>
          <p:cNvPr id="27" name="组合 26"/>
          <p:cNvGrpSpPr/>
          <p:nvPr/>
        </p:nvGrpSpPr>
        <p:grpSpPr>
          <a:xfrm>
            <a:off x="5762151" y="1562541"/>
            <a:ext cx="1917622" cy="1005915"/>
            <a:chOff x="5856268" y="4986560"/>
            <a:chExt cx="1917622" cy="1005915"/>
          </a:xfrm>
        </p:grpSpPr>
        <p:sp>
          <p:nvSpPr>
            <p:cNvPr id="28" name="矩形 27"/>
            <p:cNvSpPr/>
            <p:nvPr/>
          </p:nvSpPr>
          <p:spPr>
            <a:xfrm>
              <a:off x="5856268" y="5420011"/>
              <a:ext cx="1710712" cy="572464"/>
            </a:xfrm>
            <a:prstGeom prst="rect">
              <a:avLst/>
            </a:prstGeom>
          </p:spPr>
          <p:txBody>
            <a:bodyPr wrap="square">
              <a:spAutoFit/>
            </a:bodyPr>
            <a:lstStyle/>
            <a:p>
              <a:pPr lvl="0">
                <a:lnSpc>
                  <a:spcPct val="130000"/>
                </a:lnSpc>
              </a:pPr>
              <a:r>
                <a:rPr lang="zh-CN" altLang="en-US" sz="1200" dirty="0">
                  <a:solidFill>
                    <a:srgbClr val="000000"/>
                  </a:solidFill>
                  <a:latin typeface="+mn-ea"/>
                </a:rPr>
                <a:t>第二层卷积层，卷积核</a:t>
              </a:r>
              <a:endParaRPr lang="en-US" altLang="zh-CN" sz="1200" dirty="0">
                <a:solidFill>
                  <a:srgbClr val="000000"/>
                </a:solidFill>
                <a:latin typeface="+mn-ea"/>
              </a:endParaRPr>
            </a:p>
            <a:p>
              <a:pPr lvl="0">
                <a:lnSpc>
                  <a:spcPct val="130000"/>
                </a:lnSpc>
              </a:pPr>
              <a:r>
                <a:rPr lang="zh-CN" altLang="en-US" sz="1200" dirty="0">
                  <a:solidFill>
                    <a:srgbClr val="000000"/>
                  </a:solidFill>
                  <a:latin typeface="+mn-ea"/>
                </a:rPr>
                <a:t>尺寸为</a:t>
              </a:r>
              <a:r>
                <a:rPr lang="en-US" altLang="zh-CN" sz="1200" dirty="0">
                  <a:solidFill>
                    <a:srgbClr val="000000"/>
                  </a:solidFill>
                  <a:latin typeface="+mn-ea"/>
                </a:rPr>
                <a:t>5</a:t>
              </a:r>
              <a:r>
                <a:rPr lang="zh-CN" altLang="en-US" sz="1200" dirty="0">
                  <a:solidFill>
                    <a:srgbClr val="000000"/>
                  </a:solidFill>
                  <a:latin typeface="+mn-ea"/>
                </a:rPr>
                <a:t>*</a:t>
              </a:r>
              <a:r>
                <a:rPr lang="en-US" altLang="zh-CN" sz="1200" dirty="0">
                  <a:solidFill>
                    <a:srgbClr val="000000"/>
                  </a:solidFill>
                  <a:latin typeface="+mn-ea"/>
                </a:rPr>
                <a:t>5</a:t>
              </a:r>
              <a:r>
                <a:rPr lang="zh-CN" altLang="en-US" sz="1200" dirty="0">
                  <a:solidFill>
                    <a:srgbClr val="000000"/>
                  </a:solidFill>
                  <a:latin typeface="+mn-ea"/>
                </a:rPr>
                <a:t>，数量为</a:t>
              </a:r>
              <a:r>
                <a:rPr lang="en-US" altLang="zh-CN" sz="1200" dirty="0">
                  <a:solidFill>
                    <a:srgbClr val="000000"/>
                  </a:solidFill>
                  <a:latin typeface="+mn-ea"/>
                </a:rPr>
                <a:t>24</a:t>
              </a:r>
              <a:endParaRPr lang="zh-CN" altLang="en-US" sz="1200" dirty="0">
                <a:solidFill>
                  <a:srgbClr val="000000"/>
                </a:solidFill>
                <a:latin typeface="+mn-ea"/>
              </a:endParaRPr>
            </a:p>
          </p:txBody>
        </p:sp>
        <p:sp>
          <p:nvSpPr>
            <p:cNvPr id="29" name="文本框 8"/>
            <p:cNvSpPr txBox="1"/>
            <p:nvPr/>
          </p:nvSpPr>
          <p:spPr>
            <a:xfrm>
              <a:off x="5856268" y="4986560"/>
              <a:ext cx="1917622" cy="49244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sz="2000" b="1" dirty="0">
                  <a:solidFill>
                    <a:srgbClr val="5283BE"/>
                  </a:solidFill>
                  <a:latin typeface="+mn-ea"/>
                </a:rPr>
                <a:t>Convolution</a:t>
              </a:r>
              <a:endParaRPr lang="zh-CN" altLang="en-US" sz="2000" b="1" dirty="0">
                <a:solidFill>
                  <a:srgbClr val="5283BE"/>
                </a:solidFill>
                <a:latin typeface="+mn-ea"/>
              </a:endParaRPr>
            </a:p>
          </p:txBody>
        </p:sp>
      </p:grpSp>
      <p:grpSp>
        <p:nvGrpSpPr>
          <p:cNvPr id="30" name="组合 29"/>
          <p:cNvGrpSpPr/>
          <p:nvPr/>
        </p:nvGrpSpPr>
        <p:grpSpPr>
          <a:xfrm>
            <a:off x="8278232" y="1459432"/>
            <a:ext cx="2919647" cy="982512"/>
            <a:chOff x="5856267" y="4986560"/>
            <a:chExt cx="2919647" cy="982512"/>
          </a:xfrm>
        </p:grpSpPr>
        <p:sp>
          <p:nvSpPr>
            <p:cNvPr id="31" name="矩形 30"/>
            <p:cNvSpPr/>
            <p:nvPr/>
          </p:nvSpPr>
          <p:spPr>
            <a:xfrm>
              <a:off x="5856267" y="5420011"/>
              <a:ext cx="2357955" cy="549061"/>
            </a:xfrm>
            <a:prstGeom prst="rect">
              <a:avLst/>
            </a:prstGeom>
          </p:spPr>
          <p:txBody>
            <a:bodyPr wrap="square">
              <a:spAutoFit/>
            </a:bodyPr>
            <a:lstStyle/>
            <a:p>
              <a:pPr lvl="0">
                <a:lnSpc>
                  <a:spcPct val="130000"/>
                </a:lnSpc>
              </a:pPr>
              <a:r>
                <a:rPr lang="zh-CN" altLang="en-US" sz="1200" dirty="0">
                  <a:solidFill>
                    <a:srgbClr val="000000"/>
                  </a:solidFill>
                  <a:latin typeface="+mn-ea"/>
                </a:rPr>
                <a:t>最后一次卷积层，也是输出层</a:t>
              </a:r>
              <a:endParaRPr lang="en-US" altLang="zh-CN" sz="1200" dirty="0">
                <a:solidFill>
                  <a:srgbClr val="000000"/>
                </a:solidFill>
                <a:latin typeface="+mn-ea"/>
              </a:endParaRPr>
            </a:p>
            <a:p>
              <a:pPr lvl="0">
                <a:lnSpc>
                  <a:spcPct val="130000"/>
                </a:lnSpc>
              </a:pPr>
              <a:r>
                <a:rPr lang="zh-CN" altLang="en-US" sz="1200" dirty="0">
                  <a:solidFill>
                    <a:srgbClr val="000000"/>
                  </a:solidFill>
                  <a:latin typeface="+mn-ea"/>
                </a:rPr>
                <a:t>卷积核尺寸为</a:t>
              </a:r>
              <a:r>
                <a:rPr lang="en-US" altLang="zh-CN" sz="1200" dirty="0">
                  <a:solidFill>
                    <a:srgbClr val="000000"/>
                  </a:solidFill>
                  <a:latin typeface="+mn-ea"/>
                </a:rPr>
                <a:t>5</a:t>
              </a:r>
              <a:r>
                <a:rPr lang="zh-CN" altLang="en-US" sz="1200" dirty="0">
                  <a:solidFill>
                    <a:srgbClr val="000000"/>
                  </a:solidFill>
                  <a:latin typeface="+mn-ea"/>
                </a:rPr>
                <a:t>*</a:t>
              </a:r>
              <a:r>
                <a:rPr lang="en-US" altLang="zh-CN" sz="1200" dirty="0">
                  <a:solidFill>
                    <a:srgbClr val="000000"/>
                  </a:solidFill>
                  <a:latin typeface="+mn-ea"/>
                </a:rPr>
                <a:t>5</a:t>
              </a:r>
              <a:r>
                <a:rPr lang="zh-CN" altLang="en-US" sz="1200" dirty="0">
                  <a:solidFill>
                    <a:srgbClr val="000000"/>
                  </a:solidFill>
                  <a:latin typeface="+mn-ea"/>
                </a:rPr>
                <a:t>*</a:t>
              </a:r>
              <a:r>
                <a:rPr lang="en-US" altLang="zh-CN" sz="1200" dirty="0">
                  <a:solidFill>
                    <a:srgbClr val="000000"/>
                  </a:solidFill>
                  <a:latin typeface="+mn-ea"/>
                </a:rPr>
                <a:t>24</a:t>
              </a:r>
              <a:r>
                <a:rPr lang="zh-CN" altLang="en-US" sz="1200" dirty="0">
                  <a:solidFill>
                    <a:srgbClr val="000000"/>
                  </a:solidFill>
                  <a:latin typeface="+mn-ea"/>
                </a:rPr>
                <a:t>，数量为</a:t>
              </a:r>
              <a:r>
                <a:rPr lang="en-US" altLang="zh-CN" sz="1200" dirty="0">
                  <a:solidFill>
                    <a:srgbClr val="000000"/>
                  </a:solidFill>
                  <a:latin typeface="+mn-ea"/>
                </a:rPr>
                <a:t>1</a:t>
              </a:r>
              <a:endParaRPr lang="zh-CN" altLang="en-US" sz="1200" dirty="0">
                <a:solidFill>
                  <a:srgbClr val="000000"/>
                </a:solidFill>
                <a:latin typeface="+mn-ea"/>
              </a:endParaRPr>
            </a:p>
          </p:txBody>
        </p:sp>
        <p:sp>
          <p:nvSpPr>
            <p:cNvPr id="32" name="文本框 8"/>
            <p:cNvSpPr txBox="1"/>
            <p:nvPr/>
          </p:nvSpPr>
          <p:spPr>
            <a:xfrm>
              <a:off x="5856267" y="4986560"/>
              <a:ext cx="2919647" cy="45345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sz="2000" b="1" dirty="0">
                  <a:solidFill>
                    <a:srgbClr val="376092"/>
                  </a:solidFill>
                  <a:latin typeface="+mn-ea"/>
                </a:rPr>
                <a:t>Convolution</a:t>
              </a:r>
              <a:endParaRPr lang="zh-CN" altLang="en-US" sz="2000" b="1" dirty="0">
                <a:solidFill>
                  <a:srgbClr val="376092"/>
                </a:solidFill>
                <a:latin typeface="+mn-ea"/>
              </a:endParaRPr>
            </a:p>
          </p:txBody>
        </p:sp>
      </p:grpSp>
      <p:sp>
        <p:nvSpPr>
          <p:cNvPr id="35" name="文本占位符 1"/>
          <p:cNvSpPr txBox="1">
            <a:spLocks/>
          </p:cNvSpPr>
          <p:nvPr/>
        </p:nvSpPr>
        <p:spPr>
          <a:xfrm>
            <a:off x="5214620" y="1198953"/>
            <a:ext cx="3514538" cy="704468"/>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1800" b="1"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sz="3200" dirty="0"/>
              <a:t>网络结构</a:t>
            </a:r>
          </a:p>
        </p:txBody>
      </p:sp>
      <p:grpSp>
        <p:nvGrpSpPr>
          <p:cNvPr id="49" name="组合 48"/>
          <p:cNvGrpSpPr/>
          <p:nvPr/>
        </p:nvGrpSpPr>
        <p:grpSpPr>
          <a:xfrm>
            <a:off x="928882" y="5044227"/>
            <a:ext cx="10492151" cy="491734"/>
            <a:chOff x="928882" y="5044227"/>
            <a:chExt cx="10492151" cy="491734"/>
          </a:xfrm>
        </p:grpSpPr>
        <p:sp>
          <p:nvSpPr>
            <p:cNvPr id="37" name="矩形 36"/>
            <p:cNvSpPr/>
            <p:nvPr/>
          </p:nvSpPr>
          <p:spPr>
            <a:xfrm>
              <a:off x="2922493" y="5060037"/>
              <a:ext cx="8498540" cy="475924"/>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zh-CN" dirty="0">
                  <a:solidFill>
                    <a:schemeClr val="bg1"/>
                  </a:solidFill>
                </a:rPr>
                <a:t>Conv</a:t>
              </a:r>
              <a:r>
                <a:rPr kumimoji="1" lang="zh-CN" altLang="en-US" dirty="0">
                  <a:solidFill>
                    <a:schemeClr val="bg1"/>
                  </a:solidFill>
                </a:rPr>
                <a:t>（</a:t>
              </a:r>
              <a:r>
                <a:rPr kumimoji="1" lang="en-US" altLang="zh-CN" dirty="0">
                  <a:solidFill>
                    <a:schemeClr val="bg1"/>
                  </a:solidFill>
                </a:rPr>
                <a:t>5×5×24</a:t>
              </a:r>
              <a:r>
                <a:rPr kumimoji="1" lang="zh-CN" altLang="en-US" dirty="0">
                  <a:solidFill>
                    <a:schemeClr val="bg1"/>
                  </a:solidFill>
                </a:rPr>
                <a:t>，</a:t>
              </a:r>
              <a:r>
                <a:rPr kumimoji="1" lang="en-US" altLang="zh-CN" dirty="0">
                  <a:solidFill>
                    <a:schemeClr val="bg1"/>
                  </a:solidFill>
                </a:rPr>
                <a:t>c</a:t>
              </a:r>
              <a:r>
                <a:rPr kumimoji="1" lang="zh-CN" altLang="en-US" dirty="0">
                  <a:solidFill>
                    <a:schemeClr val="bg1"/>
                  </a:solidFill>
                </a:rPr>
                <a:t>）</a:t>
              </a:r>
            </a:p>
          </p:txBody>
        </p:sp>
        <p:sp>
          <p:nvSpPr>
            <p:cNvPr id="40" name="矩形 39"/>
            <p:cNvSpPr/>
            <p:nvPr/>
          </p:nvSpPr>
          <p:spPr>
            <a:xfrm>
              <a:off x="928882" y="5044227"/>
              <a:ext cx="1338828" cy="458459"/>
            </a:xfrm>
            <a:prstGeom prst="rect">
              <a:avLst/>
            </a:prstGeom>
          </p:spPr>
          <p:txBody>
            <a:bodyPr wrap="none">
              <a:spAutoFit/>
            </a:bodyPr>
            <a:lstStyle/>
            <a:p>
              <a:pPr>
                <a:lnSpc>
                  <a:spcPct val="150000"/>
                </a:lnSpc>
              </a:pPr>
              <a:r>
                <a:rPr lang="zh-CN" altLang="en-US" b="1" dirty="0">
                  <a:solidFill>
                    <a:schemeClr val="bg1"/>
                  </a:solidFill>
                </a:rPr>
                <a:t>输出层网络</a:t>
              </a:r>
              <a:endParaRPr lang="en-US" altLang="zh-CN" b="1" dirty="0">
                <a:solidFill>
                  <a:schemeClr val="bg1"/>
                </a:solidFill>
              </a:endParaRPr>
            </a:p>
          </p:txBody>
        </p:sp>
      </p:grpSp>
      <p:grpSp>
        <p:nvGrpSpPr>
          <p:cNvPr id="47" name="组合 46"/>
          <p:cNvGrpSpPr/>
          <p:nvPr/>
        </p:nvGrpSpPr>
        <p:grpSpPr>
          <a:xfrm>
            <a:off x="928882" y="2641685"/>
            <a:ext cx="10492151" cy="491734"/>
            <a:chOff x="928882" y="2641685"/>
            <a:chExt cx="10492151" cy="491734"/>
          </a:xfrm>
        </p:grpSpPr>
        <p:sp>
          <p:nvSpPr>
            <p:cNvPr id="33" name="矩形 32"/>
            <p:cNvSpPr/>
            <p:nvPr/>
          </p:nvSpPr>
          <p:spPr>
            <a:xfrm>
              <a:off x="5335929" y="2657495"/>
              <a:ext cx="6085104" cy="475924"/>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zh-CN" sz="2000" dirty="0">
                  <a:solidFill>
                    <a:schemeClr val="bg1"/>
                  </a:solidFill>
                </a:rPr>
                <a:t>Conv</a:t>
              </a:r>
              <a:r>
                <a:rPr kumimoji="1" lang="zh-CN" altLang="en-US" sz="2000" dirty="0">
                  <a:solidFill>
                    <a:schemeClr val="bg1"/>
                  </a:solidFill>
                </a:rPr>
                <a:t>（</a:t>
              </a:r>
              <a:r>
                <a:rPr kumimoji="1" lang="en-US" altLang="zh-CN" sz="2000" dirty="0">
                  <a:solidFill>
                    <a:schemeClr val="bg1"/>
                  </a:solidFill>
                </a:rPr>
                <a:t>Filter: 5×5×c</a:t>
              </a:r>
              <a:r>
                <a:rPr kumimoji="1" lang="zh-CN" altLang="en-US" sz="2000" dirty="0">
                  <a:solidFill>
                    <a:schemeClr val="bg1"/>
                  </a:solidFill>
                </a:rPr>
                <a:t>，</a:t>
              </a:r>
              <a:r>
                <a:rPr kumimoji="1" lang="en-US" altLang="zh-CN" sz="2000" dirty="0">
                  <a:solidFill>
                    <a:schemeClr val="bg1"/>
                  </a:solidFill>
                </a:rPr>
                <a:t>24</a:t>
              </a:r>
              <a:r>
                <a:rPr kumimoji="1" lang="zh-CN" altLang="en-US" sz="2000" dirty="0">
                  <a:solidFill>
                    <a:schemeClr val="bg1"/>
                  </a:solidFill>
                </a:rPr>
                <a:t>）</a:t>
              </a:r>
            </a:p>
          </p:txBody>
        </p:sp>
        <p:sp>
          <p:nvSpPr>
            <p:cNvPr id="38" name="矩形 37"/>
            <p:cNvSpPr/>
            <p:nvPr/>
          </p:nvSpPr>
          <p:spPr>
            <a:xfrm>
              <a:off x="928882" y="2641685"/>
              <a:ext cx="1338828" cy="458459"/>
            </a:xfrm>
            <a:prstGeom prst="rect">
              <a:avLst/>
            </a:prstGeom>
          </p:spPr>
          <p:txBody>
            <a:bodyPr wrap="none">
              <a:spAutoFit/>
            </a:bodyPr>
            <a:lstStyle/>
            <a:p>
              <a:pPr>
                <a:lnSpc>
                  <a:spcPct val="150000"/>
                </a:lnSpc>
              </a:pPr>
              <a:r>
                <a:rPr lang="zh-CN" altLang="en-US" b="1" dirty="0">
                  <a:solidFill>
                    <a:schemeClr val="bg1"/>
                  </a:solidFill>
                </a:rPr>
                <a:t>第一层网络</a:t>
              </a:r>
              <a:endParaRPr lang="en-US" altLang="zh-CN" b="1" dirty="0">
                <a:solidFill>
                  <a:schemeClr val="bg1"/>
                </a:solidFill>
              </a:endParaRPr>
            </a:p>
          </p:txBody>
        </p:sp>
        <p:sp>
          <p:nvSpPr>
            <p:cNvPr id="42" name="矩形 41"/>
            <p:cNvSpPr/>
            <p:nvPr/>
          </p:nvSpPr>
          <p:spPr>
            <a:xfrm>
              <a:off x="2922493" y="2657495"/>
              <a:ext cx="2292127" cy="47592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2000" dirty="0"/>
                <a:t>ReLU</a:t>
              </a:r>
              <a:endParaRPr lang="zh-CN" altLang="en-US" sz="2000" dirty="0"/>
            </a:p>
          </p:txBody>
        </p:sp>
      </p:grpSp>
      <p:grpSp>
        <p:nvGrpSpPr>
          <p:cNvPr id="48" name="组合 47"/>
          <p:cNvGrpSpPr/>
          <p:nvPr/>
        </p:nvGrpSpPr>
        <p:grpSpPr>
          <a:xfrm>
            <a:off x="928882" y="3798132"/>
            <a:ext cx="10492152" cy="536558"/>
            <a:chOff x="928882" y="3798132"/>
            <a:chExt cx="10492152" cy="536558"/>
          </a:xfrm>
        </p:grpSpPr>
        <p:sp>
          <p:nvSpPr>
            <p:cNvPr id="36" name="矩形 35"/>
            <p:cNvSpPr/>
            <p:nvPr/>
          </p:nvSpPr>
          <p:spPr>
            <a:xfrm>
              <a:off x="7262727" y="3858766"/>
              <a:ext cx="4158307" cy="475924"/>
            </a:xfrm>
            <a:prstGeom prst="rect">
              <a:avLst/>
            </a:prstGeom>
            <a:solidFill>
              <a:schemeClr val="accent5">
                <a:lumMod val="75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zh-CN" dirty="0">
                  <a:solidFill>
                    <a:schemeClr val="bg1"/>
                  </a:solidFill>
                </a:rPr>
                <a:t>Conv</a:t>
              </a:r>
              <a:r>
                <a:rPr kumimoji="1" lang="zh-CN" altLang="en-US" dirty="0">
                  <a:solidFill>
                    <a:schemeClr val="bg1"/>
                  </a:solidFill>
                </a:rPr>
                <a:t>（</a:t>
              </a:r>
              <a:r>
                <a:rPr kumimoji="1" lang="en-US" altLang="zh-CN" dirty="0">
                  <a:solidFill>
                    <a:schemeClr val="bg1"/>
                  </a:solidFill>
                </a:rPr>
                <a:t>5×5×c</a:t>
              </a:r>
              <a:r>
                <a:rPr kumimoji="1" lang="zh-CN" altLang="en-US" dirty="0">
                  <a:solidFill>
                    <a:schemeClr val="bg1"/>
                  </a:solidFill>
                </a:rPr>
                <a:t>，</a:t>
              </a:r>
              <a:r>
                <a:rPr kumimoji="1" lang="en-US" altLang="zh-CN" dirty="0">
                  <a:solidFill>
                    <a:schemeClr val="bg1"/>
                  </a:solidFill>
                </a:rPr>
                <a:t>24</a:t>
              </a:r>
              <a:r>
                <a:rPr kumimoji="1" lang="zh-CN" altLang="en-US" dirty="0">
                  <a:solidFill>
                    <a:schemeClr val="bg1"/>
                  </a:solidFill>
                </a:rPr>
                <a:t>）</a:t>
              </a:r>
            </a:p>
          </p:txBody>
        </p:sp>
        <p:sp>
          <p:nvSpPr>
            <p:cNvPr id="39" name="矩形 38"/>
            <p:cNvSpPr/>
            <p:nvPr/>
          </p:nvSpPr>
          <p:spPr>
            <a:xfrm>
              <a:off x="928882" y="3798132"/>
              <a:ext cx="1338828" cy="458459"/>
            </a:xfrm>
            <a:prstGeom prst="rect">
              <a:avLst/>
            </a:prstGeom>
          </p:spPr>
          <p:txBody>
            <a:bodyPr wrap="none">
              <a:spAutoFit/>
            </a:bodyPr>
            <a:lstStyle/>
            <a:p>
              <a:pPr>
                <a:lnSpc>
                  <a:spcPct val="150000"/>
                </a:lnSpc>
              </a:pPr>
              <a:r>
                <a:rPr lang="zh-CN" altLang="en-US" b="1" dirty="0">
                  <a:solidFill>
                    <a:schemeClr val="bg1"/>
                  </a:solidFill>
                </a:rPr>
                <a:t>中间层网络</a:t>
              </a:r>
              <a:endParaRPr lang="en-US" altLang="zh-CN" b="1" dirty="0">
                <a:solidFill>
                  <a:schemeClr val="bg1"/>
                </a:solidFill>
              </a:endParaRPr>
            </a:p>
          </p:txBody>
        </p:sp>
        <p:sp>
          <p:nvSpPr>
            <p:cNvPr id="43" name="矩形 42"/>
            <p:cNvSpPr/>
            <p:nvPr/>
          </p:nvSpPr>
          <p:spPr>
            <a:xfrm>
              <a:off x="2922494" y="3858766"/>
              <a:ext cx="1783294" cy="47592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2000" dirty="0"/>
                <a:t>ReLU</a:t>
              </a:r>
              <a:endParaRPr lang="zh-CN" altLang="en-US" sz="2000" dirty="0"/>
            </a:p>
          </p:txBody>
        </p:sp>
        <p:sp>
          <p:nvSpPr>
            <p:cNvPr id="44" name="矩形 43"/>
            <p:cNvSpPr/>
            <p:nvPr/>
          </p:nvSpPr>
          <p:spPr>
            <a:xfrm>
              <a:off x="4824649" y="3858766"/>
              <a:ext cx="2315291" cy="47592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sz="2000" dirty="0"/>
                <a:t>Batch Normalize</a:t>
              </a:r>
              <a:endParaRPr lang="zh-CN" altLang="en-US" sz="2000" dirty="0"/>
            </a:p>
          </p:txBody>
        </p:sp>
      </p:grpSp>
    </p:spTree>
    <p:extLst>
      <p:ext uri="{BB962C8B-B14F-4D97-AF65-F5344CB8AC3E}">
        <p14:creationId xmlns:p14="http://schemas.microsoft.com/office/powerpoint/2010/main" val="24357236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0" end="0"/>
                                            </p:txEl>
                                          </p:spTgt>
                                        </p:tgtEl>
                                        <p:attrNameLst>
                                          <p:attrName>style.visibility</p:attrName>
                                        </p:attrNameLst>
                                      </p:cBhvr>
                                      <p:to>
                                        <p:strVal val="visible"/>
                                      </p:to>
                                    </p:set>
                                    <p:animEffect transition="in" filter="fade">
                                      <p:cBhvr>
                                        <p:cTn id="10" dur="500"/>
                                        <p:tgtEl>
                                          <p:spTgt spid="2">
                                            <p:txEl>
                                              <p:pRg st="0" end="0"/>
                                            </p:txEl>
                                          </p:spTgt>
                                        </p:tgtEl>
                                      </p:cBhvr>
                                    </p:animEffect>
                                  </p:childTnLst>
                                </p:cTn>
                              </p:par>
                              <p:par>
                                <p:cTn id="11" presetID="10" presetClass="entr" presetSubtype="0" fill="hold" grpId="1" nodeType="withEffect">
                                  <p:stCondLst>
                                    <p:cond delay="0"/>
                                  </p:stCondLst>
                                  <p:childTnLst>
                                    <p:set>
                                      <p:cBhvr>
                                        <p:cTn id="12" dur="1" fill="hold">
                                          <p:stCondLst>
                                            <p:cond delay="0"/>
                                          </p:stCondLst>
                                        </p:cTn>
                                        <p:tgtEl>
                                          <p:spTgt spid="35"/>
                                        </p:tgtEl>
                                        <p:attrNameLst>
                                          <p:attrName>style.visibility</p:attrName>
                                        </p:attrNameLst>
                                      </p:cBhvr>
                                      <p:to>
                                        <p:strVal val="visible"/>
                                      </p:to>
                                    </p:set>
                                    <p:animEffect transition="in" filter="fade">
                                      <p:cBhvr>
                                        <p:cTn id="13" dur="500"/>
                                        <p:tgtEl>
                                          <p:spTgt spid="35"/>
                                        </p:tgtEl>
                                      </p:cBhvr>
                                    </p:animEffect>
                                  </p:childTnLst>
                                </p:cTn>
                              </p:par>
                              <p:par>
                                <p:cTn id="14" presetID="10" presetClass="entr" presetSubtype="0" fill="hold" nodeType="withEffect">
                                  <p:stCondLst>
                                    <p:cond delay="0"/>
                                  </p:stCondLst>
                                  <p:childTnLst>
                                    <p:set>
                                      <p:cBhvr>
                                        <p:cTn id="15" dur="1" fill="hold">
                                          <p:stCondLst>
                                            <p:cond delay="0"/>
                                          </p:stCondLst>
                                        </p:cTn>
                                        <p:tgtEl>
                                          <p:spTgt spid="49"/>
                                        </p:tgtEl>
                                        <p:attrNameLst>
                                          <p:attrName>style.visibility</p:attrName>
                                        </p:attrNameLst>
                                      </p:cBhvr>
                                      <p:to>
                                        <p:strVal val="visible"/>
                                      </p:to>
                                    </p:set>
                                    <p:animEffect transition="in" filter="fade">
                                      <p:cBhvr>
                                        <p:cTn id="16" dur="500"/>
                                        <p:tgtEl>
                                          <p:spTgt spid="49"/>
                                        </p:tgtEl>
                                      </p:cBhvr>
                                    </p:animEffect>
                                  </p:childTnLst>
                                </p:cTn>
                              </p:par>
                              <p:par>
                                <p:cTn id="17" presetID="10" presetClass="entr" presetSubtype="0" fill="hold" nodeType="withEffect">
                                  <p:stCondLst>
                                    <p:cond delay="0"/>
                                  </p:stCondLst>
                                  <p:childTnLst>
                                    <p:set>
                                      <p:cBhvr>
                                        <p:cTn id="18" dur="1" fill="hold">
                                          <p:stCondLst>
                                            <p:cond delay="0"/>
                                          </p:stCondLst>
                                        </p:cTn>
                                        <p:tgtEl>
                                          <p:spTgt spid="48"/>
                                        </p:tgtEl>
                                        <p:attrNameLst>
                                          <p:attrName>style.visibility</p:attrName>
                                        </p:attrNameLst>
                                      </p:cBhvr>
                                      <p:to>
                                        <p:strVal val="visible"/>
                                      </p:to>
                                    </p:set>
                                    <p:animEffect transition="in" filter="fade">
                                      <p:cBhvr>
                                        <p:cTn id="19" dur="500"/>
                                        <p:tgtEl>
                                          <p:spTgt spid="48"/>
                                        </p:tgtEl>
                                      </p:cBhvr>
                                    </p:animEffect>
                                  </p:childTnLst>
                                </p:cTn>
                              </p:par>
                              <p:par>
                                <p:cTn id="20" presetID="10" presetClass="entr" presetSubtype="0" fill="hold" nodeType="withEffect">
                                  <p:stCondLst>
                                    <p:cond delay="0"/>
                                  </p:stCondLst>
                                  <p:childTnLst>
                                    <p:set>
                                      <p:cBhvr>
                                        <p:cTn id="21" dur="1" fill="hold">
                                          <p:stCondLst>
                                            <p:cond delay="0"/>
                                          </p:stCondLst>
                                        </p:cTn>
                                        <p:tgtEl>
                                          <p:spTgt spid="47"/>
                                        </p:tgtEl>
                                        <p:attrNameLst>
                                          <p:attrName>style.visibility</p:attrName>
                                        </p:attrNameLst>
                                      </p:cBhvr>
                                      <p:to>
                                        <p:strVal val="visible"/>
                                      </p:to>
                                    </p:set>
                                    <p:animEffect transition="in" filter="fade">
                                      <p:cBhvr>
                                        <p:cTn id="22" dur="500"/>
                                        <p:tgtEl>
                                          <p:spTgt spid="4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grpId="0" nodeType="clickEffect">
                                  <p:stCondLst>
                                    <p:cond delay="0"/>
                                  </p:stCondLst>
                                  <p:childTnLst>
                                    <p:animEffect transition="out" filter="fade">
                                      <p:cBhvr>
                                        <p:cTn id="26" dur="500"/>
                                        <p:tgtEl>
                                          <p:spTgt spid="35"/>
                                        </p:tgtEl>
                                      </p:cBhvr>
                                    </p:animEffect>
                                    <p:set>
                                      <p:cBhvr>
                                        <p:cTn id="27" dur="1" fill="hold">
                                          <p:stCondLst>
                                            <p:cond delay="499"/>
                                          </p:stCondLst>
                                        </p:cTn>
                                        <p:tgtEl>
                                          <p:spTgt spid="35"/>
                                        </p:tgtEl>
                                        <p:attrNameLst>
                                          <p:attrName>style.visibility</p:attrName>
                                        </p:attrNameLst>
                                      </p:cBhvr>
                                      <p:to>
                                        <p:strVal val="hidden"/>
                                      </p:to>
                                    </p:set>
                                  </p:childTnLst>
                                </p:cTn>
                              </p:par>
                              <p:par>
                                <p:cTn id="28" presetID="2" presetClass="exit" presetSubtype="4" fill="hold" grpId="0" nodeType="withEffect">
                                  <p:stCondLst>
                                    <p:cond delay="350"/>
                                  </p:stCondLst>
                                  <p:childTnLst>
                                    <p:anim calcmode="lin" valueType="num">
                                      <p:cBhvr additive="base">
                                        <p:cTn id="29" dur="1500"/>
                                        <p:tgtEl>
                                          <p:spTgt spid="46"/>
                                        </p:tgtEl>
                                        <p:attrNameLst>
                                          <p:attrName>ppt_x</p:attrName>
                                        </p:attrNameLst>
                                      </p:cBhvr>
                                      <p:tavLst>
                                        <p:tav tm="0">
                                          <p:val>
                                            <p:strVal val="ppt_x"/>
                                          </p:val>
                                        </p:tav>
                                        <p:tav tm="100000">
                                          <p:val>
                                            <p:strVal val="ppt_x"/>
                                          </p:val>
                                        </p:tav>
                                      </p:tavLst>
                                    </p:anim>
                                    <p:anim calcmode="lin" valueType="num">
                                      <p:cBhvr additive="base">
                                        <p:cTn id="30" dur="1500"/>
                                        <p:tgtEl>
                                          <p:spTgt spid="46"/>
                                        </p:tgtEl>
                                        <p:attrNameLst>
                                          <p:attrName>ppt_y</p:attrName>
                                        </p:attrNameLst>
                                      </p:cBhvr>
                                      <p:tavLst>
                                        <p:tav tm="0">
                                          <p:val>
                                            <p:strVal val="ppt_y"/>
                                          </p:val>
                                        </p:tav>
                                        <p:tav tm="100000">
                                          <p:val>
                                            <p:strVal val="1+ppt_h/2"/>
                                          </p:val>
                                        </p:tav>
                                      </p:tavLst>
                                    </p:anim>
                                    <p:set>
                                      <p:cBhvr>
                                        <p:cTn id="31" dur="1" fill="hold">
                                          <p:stCondLst>
                                            <p:cond delay="1499"/>
                                          </p:stCondLst>
                                        </p:cTn>
                                        <p:tgtEl>
                                          <p:spTgt spid="46"/>
                                        </p:tgtEl>
                                        <p:attrNameLst>
                                          <p:attrName>style.visibility</p:attrName>
                                        </p:attrNameLst>
                                      </p:cBhvr>
                                      <p:to>
                                        <p:strVal val="hidden"/>
                                      </p:to>
                                    </p:set>
                                  </p:childTnLst>
                                </p:cTn>
                              </p:par>
                              <p:par>
                                <p:cTn id="32" presetID="42" presetClass="path" presetSubtype="0" accel="50000" decel="50000" fill="hold" nodeType="withEffect">
                                  <p:stCondLst>
                                    <p:cond delay="350"/>
                                  </p:stCondLst>
                                  <p:childTnLst>
                                    <p:animMotion origin="layout" path="M -2.08333E-7 3.7037E-6 L -2.08333E-7 0.14143 " pathEditMode="relative" rAng="0" ptsTypes="AA">
                                      <p:cBhvr>
                                        <p:cTn id="33" dur="1000" fill="hold"/>
                                        <p:tgtEl>
                                          <p:spTgt spid="49"/>
                                        </p:tgtEl>
                                        <p:attrNameLst>
                                          <p:attrName>ppt_x</p:attrName>
                                          <p:attrName>ppt_y</p:attrName>
                                        </p:attrNameLst>
                                      </p:cBhvr>
                                      <p:rCtr x="0" y="7060"/>
                                    </p:animMotion>
                                  </p:childTnLst>
                                </p:cTn>
                              </p:par>
                              <p:par>
                                <p:cTn id="34" presetID="42" presetClass="path" presetSubtype="0" accel="50000" decel="50000" fill="hold" nodeType="withEffect">
                                  <p:stCondLst>
                                    <p:cond delay="350"/>
                                  </p:stCondLst>
                                  <p:childTnLst>
                                    <p:animMotion origin="layout" path="M -2.08333E-7 4.44444E-6 L -2.08333E-7 0.21643 " pathEditMode="relative" rAng="0" ptsTypes="AA">
                                      <p:cBhvr>
                                        <p:cTn id="35" dur="1000" fill="hold"/>
                                        <p:tgtEl>
                                          <p:spTgt spid="48"/>
                                        </p:tgtEl>
                                        <p:attrNameLst>
                                          <p:attrName>ppt_x</p:attrName>
                                          <p:attrName>ppt_y</p:attrName>
                                        </p:attrNameLst>
                                      </p:cBhvr>
                                      <p:rCtr x="0" y="10810"/>
                                    </p:animMotion>
                                  </p:childTnLst>
                                </p:cTn>
                              </p:par>
                              <p:par>
                                <p:cTn id="36" presetID="42" presetClass="path" presetSubtype="0" accel="50000" decel="50000" fill="hold" nodeType="withEffect">
                                  <p:stCondLst>
                                    <p:cond delay="350"/>
                                  </p:stCondLst>
                                  <p:childTnLst>
                                    <p:animMotion origin="layout" path="M -2.08333E-7 -4.81481E-6 L -2.08333E-7 0.28612 " pathEditMode="relative" rAng="0" ptsTypes="AA">
                                      <p:cBhvr>
                                        <p:cTn id="37" dur="1000" fill="hold"/>
                                        <p:tgtEl>
                                          <p:spTgt spid="47"/>
                                        </p:tgtEl>
                                        <p:attrNameLst>
                                          <p:attrName>ppt_x</p:attrName>
                                          <p:attrName>ppt_y</p:attrName>
                                        </p:attrNameLst>
                                      </p:cBhvr>
                                      <p:rCtr x="0" y="14306"/>
                                    </p:animMotion>
                                  </p:childTnLst>
                                </p:cTn>
                              </p:par>
                              <p:par>
                                <p:cTn id="38" presetID="10" presetClass="entr" presetSubtype="0" fill="hold" grpId="0" nodeType="withEffect">
                                  <p:stCondLst>
                                    <p:cond delay="1250"/>
                                  </p:stCondLst>
                                  <p:childTnLst>
                                    <p:set>
                                      <p:cBhvr>
                                        <p:cTn id="39" dur="1" fill="hold">
                                          <p:stCondLst>
                                            <p:cond delay="0"/>
                                          </p:stCondLst>
                                        </p:cTn>
                                        <p:tgtEl>
                                          <p:spTgt spid="11"/>
                                        </p:tgtEl>
                                        <p:attrNameLst>
                                          <p:attrName>style.visibility</p:attrName>
                                        </p:attrNameLst>
                                      </p:cBhvr>
                                      <p:to>
                                        <p:strVal val="visible"/>
                                      </p:to>
                                    </p:set>
                                    <p:animEffect transition="in" filter="fade">
                                      <p:cBhvr>
                                        <p:cTn id="40" dur="500"/>
                                        <p:tgtEl>
                                          <p:spTgt spid="11"/>
                                        </p:tgtEl>
                                      </p:cBhvr>
                                    </p:animEffect>
                                  </p:childTnLst>
                                </p:cTn>
                              </p:par>
                              <p:par>
                                <p:cTn id="41" presetID="10" presetClass="entr" presetSubtype="0" fill="hold" nodeType="withEffect">
                                  <p:stCondLst>
                                    <p:cond delay="1250"/>
                                  </p:stCondLst>
                                  <p:childTnLst>
                                    <p:set>
                                      <p:cBhvr>
                                        <p:cTn id="42" dur="1" fill="hold">
                                          <p:stCondLst>
                                            <p:cond delay="0"/>
                                          </p:stCondLst>
                                        </p:cTn>
                                        <p:tgtEl>
                                          <p:spTgt spid="18"/>
                                        </p:tgtEl>
                                        <p:attrNameLst>
                                          <p:attrName>style.visibility</p:attrName>
                                        </p:attrNameLst>
                                      </p:cBhvr>
                                      <p:to>
                                        <p:strVal val="visible"/>
                                      </p:to>
                                    </p:set>
                                    <p:animEffect transition="in" filter="fade">
                                      <p:cBhvr>
                                        <p:cTn id="43" dur="500"/>
                                        <p:tgtEl>
                                          <p:spTgt spid="18"/>
                                        </p:tgtEl>
                                      </p:cBhvr>
                                    </p:animEffect>
                                  </p:childTnLst>
                                </p:cTn>
                              </p:par>
                              <p:par>
                                <p:cTn id="44" presetID="10" presetClass="entr" presetSubtype="0" fill="hold" grpId="0" nodeType="withEffect">
                                  <p:stCondLst>
                                    <p:cond delay="1750"/>
                                  </p:stCondLst>
                                  <p:childTnLst>
                                    <p:set>
                                      <p:cBhvr>
                                        <p:cTn id="45" dur="1" fill="hold">
                                          <p:stCondLst>
                                            <p:cond delay="0"/>
                                          </p:stCondLst>
                                        </p:cTn>
                                        <p:tgtEl>
                                          <p:spTgt spid="9"/>
                                        </p:tgtEl>
                                        <p:attrNameLst>
                                          <p:attrName>style.visibility</p:attrName>
                                        </p:attrNameLst>
                                      </p:cBhvr>
                                      <p:to>
                                        <p:strVal val="visible"/>
                                      </p:to>
                                    </p:set>
                                    <p:animEffect transition="in" filter="fade">
                                      <p:cBhvr>
                                        <p:cTn id="46" dur="500"/>
                                        <p:tgtEl>
                                          <p:spTgt spid="9"/>
                                        </p:tgtEl>
                                      </p:cBhvr>
                                    </p:animEffect>
                                  </p:childTnLst>
                                </p:cTn>
                              </p:par>
                              <p:par>
                                <p:cTn id="47" presetID="10" presetClass="entr" presetSubtype="0" fill="hold" nodeType="withEffect">
                                  <p:stCondLst>
                                    <p:cond delay="1750"/>
                                  </p:stCondLst>
                                  <p:childTnLst>
                                    <p:set>
                                      <p:cBhvr>
                                        <p:cTn id="48" dur="1" fill="hold">
                                          <p:stCondLst>
                                            <p:cond delay="0"/>
                                          </p:stCondLst>
                                        </p:cTn>
                                        <p:tgtEl>
                                          <p:spTgt spid="27"/>
                                        </p:tgtEl>
                                        <p:attrNameLst>
                                          <p:attrName>style.visibility</p:attrName>
                                        </p:attrNameLst>
                                      </p:cBhvr>
                                      <p:to>
                                        <p:strVal val="visible"/>
                                      </p:to>
                                    </p:set>
                                    <p:animEffect transition="in" filter="fade">
                                      <p:cBhvr>
                                        <p:cTn id="49" dur="500"/>
                                        <p:tgtEl>
                                          <p:spTgt spid="27"/>
                                        </p:tgtEl>
                                      </p:cBhvr>
                                    </p:animEffect>
                                  </p:childTnLst>
                                </p:cTn>
                              </p:par>
                            </p:childTnLst>
                          </p:cTn>
                        </p:par>
                        <p:par>
                          <p:cTn id="50" fill="hold">
                            <p:stCondLst>
                              <p:cond delay="2250"/>
                            </p:stCondLst>
                            <p:childTnLst>
                              <p:par>
                                <p:cTn id="51" presetID="10" presetClass="entr" presetSubtype="0" fill="hold" grpId="0" nodeType="afterEffect">
                                  <p:stCondLst>
                                    <p:cond delay="0"/>
                                  </p:stCondLst>
                                  <p:childTnLst>
                                    <p:set>
                                      <p:cBhvr>
                                        <p:cTn id="52" dur="1" fill="hold">
                                          <p:stCondLst>
                                            <p:cond delay="0"/>
                                          </p:stCondLst>
                                        </p:cTn>
                                        <p:tgtEl>
                                          <p:spTgt spid="8"/>
                                        </p:tgtEl>
                                        <p:attrNameLst>
                                          <p:attrName>style.visibility</p:attrName>
                                        </p:attrNameLst>
                                      </p:cBhvr>
                                      <p:to>
                                        <p:strVal val="visible"/>
                                      </p:to>
                                    </p:set>
                                    <p:animEffect transition="in" filter="fade">
                                      <p:cBhvr>
                                        <p:cTn id="53" dur="500"/>
                                        <p:tgtEl>
                                          <p:spTgt spid="8"/>
                                        </p:tgtEl>
                                      </p:cBhvr>
                                    </p:animEffect>
                                  </p:childTnLst>
                                </p:cTn>
                              </p:par>
                              <p:par>
                                <p:cTn id="54" presetID="10" presetClass="entr" presetSubtype="0" fill="hold" nodeType="withEffect">
                                  <p:stCondLst>
                                    <p:cond delay="0"/>
                                  </p:stCondLst>
                                  <p:childTnLst>
                                    <p:set>
                                      <p:cBhvr>
                                        <p:cTn id="55" dur="1" fill="hold">
                                          <p:stCondLst>
                                            <p:cond delay="0"/>
                                          </p:stCondLst>
                                        </p:cTn>
                                        <p:tgtEl>
                                          <p:spTgt spid="15"/>
                                        </p:tgtEl>
                                        <p:attrNameLst>
                                          <p:attrName>style.visibility</p:attrName>
                                        </p:attrNameLst>
                                      </p:cBhvr>
                                      <p:to>
                                        <p:strVal val="visible"/>
                                      </p:to>
                                    </p:set>
                                    <p:animEffect transition="in" filter="fade">
                                      <p:cBhvr>
                                        <p:cTn id="56" dur="500"/>
                                        <p:tgtEl>
                                          <p:spTgt spid="15"/>
                                        </p:tgtEl>
                                      </p:cBhvr>
                                    </p:animEffect>
                                  </p:childTnLst>
                                </p:cTn>
                              </p:par>
                            </p:childTnLst>
                          </p:cTn>
                        </p:par>
                        <p:par>
                          <p:cTn id="57" fill="hold">
                            <p:stCondLst>
                              <p:cond delay="2750"/>
                            </p:stCondLst>
                            <p:childTnLst>
                              <p:par>
                                <p:cTn id="58" presetID="10" presetClass="entr" presetSubtype="0" fill="hold" nodeType="afterEffect">
                                  <p:stCondLst>
                                    <p:cond delay="0"/>
                                  </p:stCondLst>
                                  <p:childTnLst>
                                    <p:set>
                                      <p:cBhvr>
                                        <p:cTn id="59" dur="1" fill="hold">
                                          <p:stCondLst>
                                            <p:cond delay="0"/>
                                          </p:stCondLst>
                                        </p:cTn>
                                        <p:tgtEl>
                                          <p:spTgt spid="30"/>
                                        </p:tgtEl>
                                        <p:attrNameLst>
                                          <p:attrName>style.visibility</p:attrName>
                                        </p:attrNameLst>
                                      </p:cBhvr>
                                      <p:to>
                                        <p:strVal val="visible"/>
                                      </p:to>
                                    </p:set>
                                    <p:animEffect transition="in" filter="fade">
                                      <p:cBhvr>
                                        <p:cTn id="60" dur="500"/>
                                        <p:tgtEl>
                                          <p:spTgt spid="30"/>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6"/>
                                        </p:tgtEl>
                                        <p:attrNameLst>
                                          <p:attrName>style.visibility</p:attrName>
                                        </p:attrNameLst>
                                      </p:cBhvr>
                                      <p:to>
                                        <p:strVal val="visible"/>
                                      </p:to>
                                    </p:set>
                                    <p:animEffect transition="in" filter="fade">
                                      <p:cBhvr>
                                        <p:cTn id="6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2" grpId="0" build="p"/>
      <p:bldP spid="3" grpId="0" build="p"/>
      <p:bldP spid="6" grpId="0" animBg="1"/>
      <p:bldP spid="8" grpId="0" animBg="1"/>
      <p:bldP spid="9" grpId="0" animBg="1"/>
      <p:bldP spid="11" grpId="0" animBg="1"/>
      <p:bldP spid="35" grpId="0"/>
      <p:bldP spid="35" grpId="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t>训练数据</a:t>
            </a:r>
          </a:p>
        </p:txBody>
      </p:sp>
      <p:sp>
        <p:nvSpPr>
          <p:cNvPr id="3" name="文本占位符 2"/>
          <p:cNvSpPr>
            <a:spLocks noGrp="1"/>
          </p:cNvSpPr>
          <p:nvPr>
            <p:ph type="body" sz="quarter" idx="11"/>
          </p:nvPr>
        </p:nvSpPr>
        <p:spPr/>
        <p:txBody>
          <a:bodyPr>
            <a:normAutofit fontScale="92500" lnSpcReduction="20000"/>
          </a:bodyPr>
          <a:lstStyle/>
          <a:p>
            <a:r>
              <a:rPr lang="en-US" altLang="zh-CN" dirty="0"/>
              <a:t>03</a:t>
            </a:r>
            <a:endParaRPr lang="zh-CN" altLang="en-US" dirty="0"/>
          </a:p>
        </p:txBody>
      </p:sp>
      <p:sp>
        <p:nvSpPr>
          <p:cNvPr id="5" name="矩形 4"/>
          <p:cNvSpPr/>
          <p:nvPr/>
        </p:nvSpPr>
        <p:spPr>
          <a:xfrm>
            <a:off x="901664" y="4485116"/>
            <a:ext cx="2303836" cy="461665"/>
          </a:xfrm>
          <a:prstGeom prst="rect">
            <a:avLst/>
          </a:prstGeom>
        </p:spPr>
        <p:txBody>
          <a:bodyPr wrap="none">
            <a:spAutoFit/>
          </a:bodyPr>
          <a:lstStyle/>
          <a:p>
            <a:pPr algn="r"/>
            <a:r>
              <a:rPr lang="zh-CN" altLang="en-US" sz="2400" b="1" dirty="0">
                <a:solidFill>
                  <a:srgbClr val="376092"/>
                </a:solidFill>
                <a:cs typeface="+mn-ea"/>
                <a:sym typeface="+mn-lt"/>
              </a:rPr>
              <a:t>去噪算法 </a:t>
            </a:r>
            <a:r>
              <a:rPr lang="en-US" altLang="zh-CN" sz="2400" b="1" dirty="0">
                <a:solidFill>
                  <a:srgbClr val="376092"/>
                </a:solidFill>
                <a:cs typeface="+mn-ea"/>
                <a:sym typeface="+mn-lt"/>
              </a:rPr>
              <a:t>· </a:t>
            </a:r>
            <a:r>
              <a:rPr lang="zh-CN" altLang="en-US" sz="2400" b="1" dirty="0">
                <a:solidFill>
                  <a:srgbClr val="376092"/>
                </a:solidFill>
                <a:cs typeface="+mn-ea"/>
                <a:sym typeface="+mn-lt"/>
              </a:rPr>
              <a:t>衡量</a:t>
            </a:r>
          </a:p>
        </p:txBody>
      </p:sp>
      <p:grpSp>
        <p:nvGrpSpPr>
          <p:cNvPr id="14" name="组合 13"/>
          <p:cNvGrpSpPr/>
          <p:nvPr/>
        </p:nvGrpSpPr>
        <p:grpSpPr>
          <a:xfrm>
            <a:off x="6515100" y="1143383"/>
            <a:ext cx="2654300" cy="5124021"/>
            <a:chOff x="7226300" y="1415003"/>
            <a:chExt cx="2311400" cy="4325396"/>
          </a:xfrm>
        </p:grpSpPr>
        <p:sp>
          <p:nvSpPr>
            <p:cNvPr id="15" name="矩形 14"/>
            <p:cNvSpPr/>
            <p:nvPr/>
          </p:nvSpPr>
          <p:spPr>
            <a:xfrm>
              <a:off x="7226300" y="1415003"/>
              <a:ext cx="2311400" cy="1194436"/>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dirty="0"/>
            </a:p>
          </p:txBody>
        </p:sp>
        <p:sp>
          <p:nvSpPr>
            <p:cNvPr id="16" name="矩形 15"/>
            <p:cNvSpPr/>
            <p:nvPr/>
          </p:nvSpPr>
          <p:spPr>
            <a:xfrm>
              <a:off x="7226300" y="2609439"/>
              <a:ext cx="2311400" cy="2606027"/>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p:sp>
          <p:nvSpPr>
            <p:cNvPr id="17" name="矩形 16"/>
            <p:cNvSpPr/>
            <p:nvPr/>
          </p:nvSpPr>
          <p:spPr>
            <a:xfrm>
              <a:off x="7226300" y="5215466"/>
              <a:ext cx="2311400" cy="524933"/>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8" name="矩形 17"/>
            <p:cNvSpPr/>
            <p:nvPr/>
          </p:nvSpPr>
          <p:spPr>
            <a:xfrm>
              <a:off x="7899571" y="1689056"/>
              <a:ext cx="964858" cy="605112"/>
            </a:xfrm>
            <a:prstGeom prst="rect">
              <a:avLst/>
            </a:prstGeom>
          </p:spPr>
          <p:txBody>
            <a:bodyPr wrap="none">
              <a:spAutoFit/>
            </a:bodyPr>
            <a:lstStyle/>
            <a:p>
              <a:pPr algn="ctr"/>
              <a:r>
                <a:rPr lang="en-US" altLang="zh-CN" dirty="0">
                  <a:solidFill>
                    <a:schemeClr val="bg1"/>
                  </a:solidFill>
                  <a:cs typeface="+mn-ea"/>
                  <a:sym typeface="+mn-lt"/>
                </a:rPr>
                <a:t>Details</a:t>
              </a:r>
            </a:p>
            <a:p>
              <a:pPr algn="ctr"/>
              <a:r>
                <a:rPr lang="zh-CN" altLang="en-US" b="1" dirty="0">
                  <a:solidFill>
                    <a:schemeClr val="bg1"/>
                  </a:solidFill>
                  <a:cs typeface="+mn-ea"/>
                  <a:sym typeface="+mn-lt"/>
                </a:rPr>
                <a:t>细节保留</a:t>
              </a:r>
            </a:p>
          </p:txBody>
        </p:sp>
        <p:sp>
          <p:nvSpPr>
            <p:cNvPr id="19" name="矩形 18"/>
            <p:cNvSpPr/>
            <p:nvPr/>
          </p:nvSpPr>
          <p:spPr>
            <a:xfrm>
              <a:off x="8776937" y="5293266"/>
              <a:ext cx="625492" cy="369332"/>
            </a:xfrm>
            <a:prstGeom prst="rect">
              <a:avLst/>
            </a:prstGeom>
          </p:spPr>
          <p:txBody>
            <a:bodyPr wrap="none">
              <a:spAutoFit/>
            </a:bodyPr>
            <a:lstStyle/>
            <a:p>
              <a:pPr algn="r"/>
              <a:r>
                <a:rPr lang="en-US" altLang="zh-CN" dirty="0">
                  <a:solidFill>
                    <a:schemeClr val="bg1"/>
                  </a:solidFill>
                  <a:cs typeface="+mn-ea"/>
                  <a:sym typeface="+mn-lt"/>
                </a:rPr>
                <a:t>Two</a:t>
              </a:r>
              <a:endParaRPr lang="zh-CN" altLang="en-US" b="1" dirty="0">
                <a:solidFill>
                  <a:schemeClr val="bg1"/>
                </a:solidFill>
                <a:cs typeface="+mn-ea"/>
                <a:sym typeface="+mn-lt"/>
              </a:endParaRPr>
            </a:p>
          </p:txBody>
        </p:sp>
        <p:sp>
          <p:nvSpPr>
            <p:cNvPr id="20" name="矩形 19"/>
            <p:cNvSpPr/>
            <p:nvPr/>
          </p:nvSpPr>
          <p:spPr>
            <a:xfrm>
              <a:off x="7325824" y="2685083"/>
              <a:ext cx="2112352" cy="1672453"/>
            </a:xfrm>
            <a:prstGeom prst="rect">
              <a:avLst/>
            </a:prstGeom>
          </p:spPr>
          <p:txBody>
            <a:bodyPr wrap="square">
              <a:spAutoFit/>
            </a:bodyPr>
            <a:lstStyle/>
            <a:p>
              <a:pPr>
                <a:lnSpc>
                  <a:spcPct val="130000"/>
                </a:lnSpc>
              </a:pPr>
              <a:r>
                <a:rPr lang="zh-CN" altLang="en-US" sz="1600" dirty="0">
                  <a:cs typeface="+mn-ea"/>
                  <a:sym typeface="+mn-lt"/>
                </a:rPr>
                <a:t>噪声包含很多高频信息，同时，细节也是高频信息。很难实现将噪声和细节完全分离。因此细节保留也是一个衡量去噪算法的一个标准。</a:t>
              </a:r>
              <a:endParaRPr lang="zh-CN" altLang="en-US" sz="1600" dirty="0"/>
            </a:p>
          </p:txBody>
        </p:sp>
      </p:grpSp>
      <p:grpSp>
        <p:nvGrpSpPr>
          <p:cNvPr id="21" name="组合 20"/>
          <p:cNvGrpSpPr/>
          <p:nvPr/>
        </p:nvGrpSpPr>
        <p:grpSpPr>
          <a:xfrm>
            <a:off x="9168593" y="1143383"/>
            <a:ext cx="2654300" cy="5124021"/>
            <a:chOff x="9537700" y="1415003"/>
            <a:chExt cx="2311400" cy="4325396"/>
          </a:xfrm>
        </p:grpSpPr>
        <p:sp>
          <p:nvSpPr>
            <p:cNvPr id="22" name="矩形 21"/>
            <p:cNvSpPr/>
            <p:nvPr/>
          </p:nvSpPr>
          <p:spPr>
            <a:xfrm>
              <a:off x="9537700" y="1415003"/>
              <a:ext cx="2311400" cy="1194436"/>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3" name="矩形 22"/>
            <p:cNvSpPr/>
            <p:nvPr/>
          </p:nvSpPr>
          <p:spPr>
            <a:xfrm>
              <a:off x="9537700" y="2609439"/>
              <a:ext cx="2311400" cy="2606027"/>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9537700" y="5215466"/>
              <a:ext cx="2311400" cy="524933"/>
            </a:xfrm>
            <a:prstGeom prst="rect">
              <a:avLst/>
            </a:prstGeom>
            <a:solidFill>
              <a:srgbClr val="318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a:off x="10009958" y="1689056"/>
              <a:ext cx="1366881" cy="605112"/>
            </a:xfrm>
            <a:prstGeom prst="rect">
              <a:avLst/>
            </a:prstGeom>
          </p:spPr>
          <p:txBody>
            <a:bodyPr wrap="none">
              <a:spAutoFit/>
            </a:bodyPr>
            <a:lstStyle/>
            <a:p>
              <a:pPr algn="ctr"/>
              <a:r>
                <a:rPr lang="en-US" altLang="zh-CN" dirty="0">
                  <a:solidFill>
                    <a:schemeClr val="bg1"/>
                  </a:solidFill>
                  <a:cs typeface="+mn-ea"/>
                  <a:sym typeface="+mn-lt"/>
                </a:rPr>
                <a:t>Time</a:t>
              </a:r>
            </a:p>
            <a:p>
              <a:pPr algn="ctr"/>
              <a:r>
                <a:rPr lang="zh-CN" altLang="en-US" b="1" dirty="0">
                  <a:solidFill>
                    <a:schemeClr val="bg1"/>
                  </a:solidFill>
                  <a:cs typeface="+mn-ea"/>
                  <a:sym typeface="+mn-lt"/>
                </a:rPr>
                <a:t>算法运行时间</a:t>
              </a:r>
            </a:p>
          </p:txBody>
        </p:sp>
        <p:sp>
          <p:nvSpPr>
            <p:cNvPr id="26" name="矩形 25"/>
            <p:cNvSpPr/>
            <p:nvPr/>
          </p:nvSpPr>
          <p:spPr>
            <a:xfrm>
              <a:off x="10915254" y="5293266"/>
              <a:ext cx="793808" cy="369332"/>
            </a:xfrm>
            <a:prstGeom prst="rect">
              <a:avLst/>
            </a:prstGeom>
          </p:spPr>
          <p:txBody>
            <a:bodyPr wrap="none">
              <a:spAutoFit/>
            </a:bodyPr>
            <a:lstStyle/>
            <a:p>
              <a:pPr algn="ctr"/>
              <a:r>
                <a:rPr lang="en-US" altLang="zh-CN" dirty="0">
                  <a:solidFill>
                    <a:schemeClr val="bg1"/>
                  </a:solidFill>
                  <a:cs typeface="+mn-ea"/>
                  <a:sym typeface="+mn-lt"/>
                </a:rPr>
                <a:t>Three</a:t>
              </a:r>
              <a:endParaRPr lang="zh-CN" altLang="en-US" b="1" dirty="0">
                <a:solidFill>
                  <a:schemeClr val="bg1"/>
                </a:solidFill>
                <a:cs typeface="+mn-ea"/>
                <a:sym typeface="+mn-lt"/>
              </a:endParaRPr>
            </a:p>
          </p:txBody>
        </p:sp>
        <p:sp>
          <p:nvSpPr>
            <p:cNvPr id="27" name="矩形 26"/>
            <p:cNvSpPr/>
            <p:nvPr/>
          </p:nvSpPr>
          <p:spPr>
            <a:xfrm>
              <a:off x="9637223" y="2685083"/>
              <a:ext cx="2112352" cy="1732912"/>
            </a:xfrm>
            <a:prstGeom prst="rect">
              <a:avLst/>
            </a:prstGeom>
          </p:spPr>
          <p:txBody>
            <a:bodyPr wrap="square">
              <a:spAutoFit/>
            </a:bodyPr>
            <a:lstStyle/>
            <a:p>
              <a:pPr>
                <a:lnSpc>
                  <a:spcPct val="130000"/>
                </a:lnSpc>
              </a:pPr>
              <a:r>
                <a:rPr lang="zh-CN" altLang="en-US" sz="1400" dirty="0"/>
                <a:t>在当前信息爆炸的时代，算法拥有较高性能对减轻服务器压力、移动终端压力有着重要的意义。这里我们在同一个硬件平台上对算法运行时间进行测量对比以比较算法的性能</a:t>
              </a:r>
            </a:p>
          </p:txBody>
        </p:sp>
      </p:grpSp>
      <p:sp>
        <p:nvSpPr>
          <p:cNvPr id="28" name="Freeform 7"/>
          <p:cNvSpPr>
            <a:spLocks noEditPoints="1"/>
          </p:cNvSpPr>
          <p:nvPr/>
        </p:nvSpPr>
        <p:spPr bwMode="auto">
          <a:xfrm>
            <a:off x="1541782" y="2271248"/>
            <a:ext cx="1023601" cy="1740366"/>
          </a:xfrm>
          <a:custGeom>
            <a:avLst/>
            <a:gdLst>
              <a:gd name="T0" fmla="*/ 404 w 1804"/>
              <a:gd name="T1" fmla="*/ 2367 h 3072"/>
              <a:gd name="T2" fmla="*/ 404 w 1804"/>
              <a:gd name="T3" fmla="*/ 2367 h 3072"/>
              <a:gd name="T4" fmla="*/ 550 w 1804"/>
              <a:gd name="T5" fmla="*/ 2513 h 3072"/>
              <a:gd name="T6" fmla="*/ 404 w 1804"/>
              <a:gd name="T7" fmla="*/ 2659 h 3072"/>
              <a:gd name="T8" fmla="*/ 259 w 1804"/>
              <a:gd name="T9" fmla="*/ 2513 h 3072"/>
              <a:gd name="T10" fmla="*/ 404 w 1804"/>
              <a:gd name="T11" fmla="*/ 2367 h 3072"/>
              <a:gd name="T12" fmla="*/ 29 w 1804"/>
              <a:gd name="T13" fmla="*/ 2058 h 3072"/>
              <a:gd name="T14" fmla="*/ 29 w 1804"/>
              <a:gd name="T15" fmla="*/ 2058 h 3072"/>
              <a:gd name="T16" fmla="*/ 29 w 1804"/>
              <a:gd name="T17" fmla="*/ 2801 h 3072"/>
              <a:gd name="T18" fmla="*/ 29 w 1804"/>
              <a:gd name="T19" fmla="*/ 2952 h 3072"/>
              <a:gd name="T20" fmla="*/ 29 w 1804"/>
              <a:gd name="T21" fmla="*/ 3018 h 3072"/>
              <a:gd name="T22" fmla="*/ 82 w 1804"/>
              <a:gd name="T23" fmla="*/ 3072 h 3072"/>
              <a:gd name="T24" fmla="*/ 1679 w 1804"/>
              <a:gd name="T25" fmla="*/ 3072 h 3072"/>
              <a:gd name="T26" fmla="*/ 1732 w 1804"/>
              <a:gd name="T27" fmla="*/ 3018 h 3072"/>
              <a:gd name="T28" fmla="*/ 1732 w 1804"/>
              <a:gd name="T29" fmla="*/ 2801 h 3072"/>
              <a:gd name="T30" fmla="*/ 1679 w 1804"/>
              <a:gd name="T31" fmla="*/ 2747 h 3072"/>
              <a:gd name="T32" fmla="*/ 871 w 1804"/>
              <a:gd name="T33" fmla="*/ 2747 h 3072"/>
              <a:gd name="T34" fmla="*/ 762 w 1804"/>
              <a:gd name="T35" fmla="*/ 2347 h 3072"/>
              <a:gd name="T36" fmla="*/ 313 w 1804"/>
              <a:gd name="T37" fmla="*/ 2058 h 3072"/>
              <a:gd name="T38" fmla="*/ 819 w 1804"/>
              <a:gd name="T39" fmla="*/ 905 h 3072"/>
              <a:gd name="T40" fmla="*/ 1178 w 1804"/>
              <a:gd name="T41" fmla="*/ 1526 h 3072"/>
              <a:gd name="T42" fmla="*/ 1163 w 1804"/>
              <a:gd name="T43" fmla="*/ 1535 h 3072"/>
              <a:gd name="T44" fmla="*/ 1143 w 1804"/>
              <a:gd name="T45" fmla="*/ 1608 h 3072"/>
              <a:gd name="T46" fmla="*/ 1216 w 1804"/>
              <a:gd name="T47" fmla="*/ 1627 h 3072"/>
              <a:gd name="T48" fmla="*/ 1282 w 1804"/>
              <a:gd name="T49" fmla="*/ 1589 h 3072"/>
              <a:gd name="T50" fmla="*/ 1442 w 1804"/>
              <a:gd name="T51" fmla="*/ 1646 h 3072"/>
              <a:gd name="T52" fmla="*/ 1673 w 1804"/>
              <a:gd name="T53" fmla="*/ 1513 h 3072"/>
              <a:gd name="T54" fmla="*/ 1703 w 1804"/>
              <a:gd name="T55" fmla="*/ 1346 h 3072"/>
              <a:gd name="T56" fmla="*/ 1769 w 1804"/>
              <a:gd name="T57" fmla="*/ 1308 h 3072"/>
              <a:gd name="T58" fmla="*/ 1789 w 1804"/>
              <a:gd name="T59" fmla="*/ 1235 h 3072"/>
              <a:gd name="T60" fmla="*/ 1716 w 1804"/>
              <a:gd name="T61" fmla="*/ 1215 h 3072"/>
              <a:gd name="T62" fmla="*/ 1701 w 1804"/>
              <a:gd name="T63" fmla="*/ 1224 h 3072"/>
              <a:gd name="T64" fmla="*/ 1145 w 1804"/>
              <a:gd name="T65" fmla="*/ 261 h 3072"/>
              <a:gd name="T66" fmla="*/ 1260 w 1804"/>
              <a:gd name="T67" fmla="*/ 195 h 3072"/>
              <a:gd name="T68" fmla="*/ 1280 w 1804"/>
              <a:gd name="T69" fmla="*/ 122 h 3072"/>
              <a:gd name="T70" fmla="*/ 1229 w 1804"/>
              <a:gd name="T71" fmla="*/ 34 h 3072"/>
              <a:gd name="T72" fmla="*/ 1156 w 1804"/>
              <a:gd name="T73" fmla="*/ 15 h 3072"/>
              <a:gd name="T74" fmla="*/ 403 w 1804"/>
              <a:gd name="T75" fmla="*/ 450 h 3072"/>
              <a:gd name="T76" fmla="*/ 383 w 1804"/>
              <a:gd name="T77" fmla="*/ 522 h 3072"/>
              <a:gd name="T78" fmla="*/ 434 w 1804"/>
              <a:gd name="T79" fmla="*/ 610 h 3072"/>
              <a:gd name="T80" fmla="*/ 507 w 1804"/>
              <a:gd name="T81" fmla="*/ 630 h 3072"/>
              <a:gd name="T82" fmla="*/ 622 w 1804"/>
              <a:gd name="T83" fmla="*/ 564 h 3072"/>
              <a:gd name="T84" fmla="*/ 711 w 1804"/>
              <a:gd name="T85" fmla="*/ 718 h 3072"/>
              <a:gd name="T86" fmla="*/ 29 w 1804"/>
              <a:gd name="T87" fmla="*/ 2058 h 3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04" h="3072">
                <a:moveTo>
                  <a:pt x="404" y="2367"/>
                </a:moveTo>
                <a:lnTo>
                  <a:pt x="404" y="2367"/>
                </a:lnTo>
                <a:cubicBezTo>
                  <a:pt x="485" y="2367"/>
                  <a:pt x="550" y="2432"/>
                  <a:pt x="550" y="2513"/>
                </a:cubicBezTo>
                <a:cubicBezTo>
                  <a:pt x="550" y="2593"/>
                  <a:pt x="485" y="2659"/>
                  <a:pt x="404" y="2659"/>
                </a:cubicBezTo>
                <a:cubicBezTo>
                  <a:pt x="324" y="2659"/>
                  <a:pt x="259" y="2593"/>
                  <a:pt x="259" y="2513"/>
                </a:cubicBezTo>
                <a:cubicBezTo>
                  <a:pt x="259" y="2432"/>
                  <a:pt x="324" y="2367"/>
                  <a:pt x="404" y="2367"/>
                </a:cubicBezTo>
                <a:close/>
                <a:moveTo>
                  <a:pt x="29" y="2058"/>
                </a:moveTo>
                <a:lnTo>
                  <a:pt x="29" y="2058"/>
                </a:lnTo>
                <a:lnTo>
                  <a:pt x="29" y="2801"/>
                </a:lnTo>
                <a:lnTo>
                  <a:pt x="29" y="2952"/>
                </a:lnTo>
                <a:lnTo>
                  <a:pt x="29" y="3018"/>
                </a:lnTo>
                <a:cubicBezTo>
                  <a:pt x="29" y="3048"/>
                  <a:pt x="53" y="3072"/>
                  <a:pt x="82" y="3072"/>
                </a:cubicBezTo>
                <a:lnTo>
                  <a:pt x="1679" y="3072"/>
                </a:lnTo>
                <a:cubicBezTo>
                  <a:pt x="1708" y="3072"/>
                  <a:pt x="1732" y="3048"/>
                  <a:pt x="1732" y="3018"/>
                </a:cubicBezTo>
                <a:lnTo>
                  <a:pt x="1732" y="2801"/>
                </a:lnTo>
                <a:cubicBezTo>
                  <a:pt x="1732" y="2771"/>
                  <a:pt x="1708" y="2747"/>
                  <a:pt x="1679" y="2747"/>
                </a:cubicBezTo>
                <a:lnTo>
                  <a:pt x="871" y="2747"/>
                </a:lnTo>
                <a:cubicBezTo>
                  <a:pt x="872" y="2652"/>
                  <a:pt x="854" y="2509"/>
                  <a:pt x="762" y="2347"/>
                </a:cubicBezTo>
                <a:cubicBezTo>
                  <a:pt x="598" y="2058"/>
                  <a:pt x="313" y="2058"/>
                  <a:pt x="313" y="2058"/>
                </a:cubicBezTo>
                <a:cubicBezTo>
                  <a:pt x="349" y="1207"/>
                  <a:pt x="743" y="947"/>
                  <a:pt x="819" y="905"/>
                </a:cubicBezTo>
                <a:lnTo>
                  <a:pt x="1178" y="1526"/>
                </a:lnTo>
                <a:lnTo>
                  <a:pt x="1163" y="1535"/>
                </a:lnTo>
                <a:cubicBezTo>
                  <a:pt x="1137" y="1550"/>
                  <a:pt x="1128" y="1582"/>
                  <a:pt x="1143" y="1608"/>
                </a:cubicBezTo>
                <a:cubicBezTo>
                  <a:pt x="1158" y="1633"/>
                  <a:pt x="1191" y="1642"/>
                  <a:pt x="1216" y="1627"/>
                </a:cubicBezTo>
                <a:lnTo>
                  <a:pt x="1282" y="1589"/>
                </a:lnTo>
                <a:lnTo>
                  <a:pt x="1442" y="1646"/>
                </a:lnTo>
                <a:lnTo>
                  <a:pt x="1673" y="1513"/>
                </a:lnTo>
                <a:lnTo>
                  <a:pt x="1703" y="1346"/>
                </a:lnTo>
                <a:lnTo>
                  <a:pt x="1769" y="1308"/>
                </a:lnTo>
                <a:cubicBezTo>
                  <a:pt x="1795" y="1293"/>
                  <a:pt x="1804" y="1260"/>
                  <a:pt x="1789" y="1235"/>
                </a:cubicBezTo>
                <a:cubicBezTo>
                  <a:pt x="1774" y="1210"/>
                  <a:pt x="1741" y="1201"/>
                  <a:pt x="1716" y="1215"/>
                </a:cubicBezTo>
                <a:lnTo>
                  <a:pt x="1701" y="1224"/>
                </a:lnTo>
                <a:lnTo>
                  <a:pt x="1145" y="261"/>
                </a:lnTo>
                <a:lnTo>
                  <a:pt x="1260" y="195"/>
                </a:lnTo>
                <a:cubicBezTo>
                  <a:pt x="1286" y="180"/>
                  <a:pt x="1294" y="148"/>
                  <a:pt x="1280" y="122"/>
                </a:cubicBezTo>
                <a:lnTo>
                  <a:pt x="1229" y="34"/>
                </a:lnTo>
                <a:cubicBezTo>
                  <a:pt x="1214" y="9"/>
                  <a:pt x="1181" y="0"/>
                  <a:pt x="1156" y="15"/>
                </a:cubicBezTo>
                <a:lnTo>
                  <a:pt x="403" y="450"/>
                </a:lnTo>
                <a:cubicBezTo>
                  <a:pt x="377" y="464"/>
                  <a:pt x="368" y="497"/>
                  <a:pt x="383" y="522"/>
                </a:cubicBezTo>
                <a:lnTo>
                  <a:pt x="434" y="610"/>
                </a:lnTo>
                <a:cubicBezTo>
                  <a:pt x="449" y="636"/>
                  <a:pt x="481" y="645"/>
                  <a:pt x="507" y="630"/>
                </a:cubicBezTo>
                <a:lnTo>
                  <a:pt x="622" y="564"/>
                </a:lnTo>
                <a:lnTo>
                  <a:pt x="711" y="718"/>
                </a:lnTo>
                <a:cubicBezTo>
                  <a:pt x="0" y="1092"/>
                  <a:pt x="29" y="2058"/>
                  <a:pt x="29" y="2058"/>
                </a:cubicBez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nvGrpSpPr>
          <p:cNvPr id="36" name="组合 35"/>
          <p:cNvGrpSpPr/>
          <p:nvPr/>
        </p:nvGrpSpPr>
        <p:grpSpPr>
          <a:xfrm>
            <a:off x="3860799" y="1143382"/>
            <a:ext cx="2711040" cy="5556417"/>
            <a:chOff x="3860799" y="1143382"/>
            <a:chExt cx="2711040" cy="5556417"/>
          </a:xfrm>
        </p:grpSpPr>
        <p:grpSp>
          <p:nvGrpSpPr>
            <p:cNvPr id="7" name="组合 6"/>
            <p:cNvGrpSpPr/>
            <p:nvPr/>
          </p:nvGrpSpPr>
          <p:grpSpPr>
            <a:xfrm>
              <a:off x="3860799" y="1143382"/>
              <a:ext cx="2654300" cy="5556417"/>
              <a:chOff x="4914900" y="1415003"/>
              <a:chExt cx="2311400" cy="4690399"/>
            </a:xfrm>
          </p:grpSpPr>
          <p:sp>
            <p:nvSpPr>
              <p:cNvPr id="8" name="矩形 7"/>
              <p:cNvSpPr/>
              <p:nvPr/>
            </p:nvSpPr>
            <p:spPr>
              <a:xfrm>
                <a:off x="4914900" y="1415003"/>
                <a:ext cx="2311400" cy="119443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矩形 8"/>
              <p:cNvSpPr/>
              <p:nvPr/>
            </p:nvSpPr>
            <p:spPr>
              <a:xfrm>
                <a:off x="4914900" y="2609439"/>
                <a:ext cx="2311400" cy="2606027"/>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4914900" y="5215466"/>
                <a:ext cx="2311400" cy="52493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5513064" y="1689056"/>
                <a:ext cx="1165869" cy="605112"/>
              </a:xfrm>
              <a:prstGeom prst="rect">
                <a:avLst/>
              </a:prstGeom>
            </p:spPr>
            <p:txBody>
              <a:bodyPr wrap="none">
                <a:spAutoFit/>
              </a:bodyPr>
              <a:lstStyle/>
              <a:p>
                <a:pPr algn="ctr"/>
                <a:r>
                  <a:rPr lang="en-US" altLang="zh-CN" dirty="0">
                    <a:solidFill>
                      <a:schemeClr val="bg1"/>
                    </a:solidFill>
                    <a:cs typeface="+mn-ea"/>
                    <a:sym typeface="+mn-lt"/>
                  </a:rPr>
                  <a:t>PSNR</a:t>
                </a:r>
              </a:p>
              <a:p>
                <a:pPr algn="ctr"/>
                <a:r>
                  <a:rPr lang="zh-CN" altLang="en-US" b="1" dirty="0">
                    <a:solidFill>
                      <a:schemeClr val="bg1"/>
                    </a:solidFill>
                    <a:cs typeface="+mn-ea"/>
                    <a:sym typeface="+mn-lt"/>
                  </a:rPr>
                  <a:t>峰值信噪比</a:t>
                </a:r>
              </a:p>
            </p:txBody>
          </p:sp>
          <p:sp>
            <p:nvSpPr>
              <p:cNvPr id="12" name="矩形 11"/>
              <p:cNvSpPr/>
              <p:nvPr/>
            </p:nvSpPr>
            <p:spPr>
              <a:xfrm>
                <a:off x="6408722" y="5293266"/>
                <a:ext cx="679994" cy="369332"/>
              </a:xfrm>
              <a:prstGeom prst="rect">
                <a:avLst/>
              </a:prstGeom>
            </p:spPr>
            <p:txBody>
              <a:bodyPr wrap="none">
                <a:spAutoFit/>
              </a:bodyPr>
              <a:lstStyle/>
              <a:p>
                <a:pPr algn="ctr"/>
                <a:r>
                  <a:rPr lang="en-US" altLang="zh-CN" dirty="0">
                    <a:solidFill>
                      <a:schemeClr val="bg1"/>
                    </a:solidFill>
                    <a:cs typeface="+mn-ea"/>
                    <a:sym typeface="+mn-lt"/>
                  </a:rPr>
                  <a:t>ONE</a:t>
                </a:r>
                <a:endParaRPr lang="zh-CN" altLang="en-US" b="1" dirty="0">
                  <a:solidFill>
                    <a:schemeClr val="bg1"/>
                  </a:solidFill>
                  <a:cs typeface="+mn-ea"/>
                  <a:sym typeface="+mn-lt"/>
                </a:endParaRPr>
              </a:p>
            </p:txBody>
          </p:sp>
          <p:sp>
            <p:nvSpPr>
              <p:cNvPr id="13" name="矩形 12"/>
              <p:cNvSpPr/>
              <p:nvPr/>
            </p:nvSpPr>
            <p:spPr>
              <a:xfrm>
                <a:off x="4976365" y="2685083"/>
                <a:ext cx="2112352" cy="3420319"/>
              </a:xfrm>
              <a:prstGeom prst="rect">
                <a:avLst/>
              </a:prstGeom>
            </p:spPr>
            <p:txBody>
              <a:bodyPr wrap="square">
                <a:spAutoFit/>
              </a:bodyPr>
              <a:lstStyle/>
              <a:p>
                <a:pPr>
                  <a:lnSpc>
                    <a:spcPct val="130000"/>
                  </a:lnSpc>
                </a:pPr>
                <a:r>
                  <a:rPr lang="zh-CN" altLang="en-US" sz="1200" dirty="0">
                    <a:cs typeface="+mn-ea"/>
                    <a:sym typeface="+mn-lt"/>
                  </a:rPr>
                  <a:t>峰值信噪比的计算：</a:t>
                </a:r>
                <a:endParaRPr lang="en-US" altLang="zh-CN" sz="1200" dirty="0">
                  <a:cs typeface="+mn-ea"/>
                  <a:sym typeface="+mn-lt"/>
                </a:endParaRPr>
              </a:p>
              <a:p>
                <a:pPr>
                  <a:lnSpc>
                    <a:spcPct val="130000"/>
                  </a:lnSpc>
                </a:pPr>
                <a:endParaRPr lang="en-US" altLang="zh-CN" sz="1200" dirty="0">
                  <a:cs typeface="+mn-ea"/>
                  <a:sym typeface="+mn-lt"/>
                </a:endParaRPr>
              </a:p>
              <a:p>
                <a:pPr>
                  <a:lnSpc>
                    <a:spcPct val="130000"/>
                  </a:lnSpc>
                </a:pPr>
                <a:endParaRPr lang="en-US" altLang="zh-CN" sz="1200" dirty="0">
                  <a:cs typeface="+mn-ea"/>
                  <a:sym typeface="+mn-lt"/>
                </a:endParaRPr>
              </a:p>
              <a:p>
                <a:pPr>
                  <a:lnSpc>
                    <a:spcPct val="130000"/>
                  </a:lnSpc>
                </a:pPr>
                <a:endParaRPr lang="en-US" altLang="zh-CN" sz="1200" dirty="0">
                  <a:cs typeface="+mn-ea"/>
                  <a:sym typeface="+mn-lt"/>
                </a:endParaRPr>
              </a:p>
              <a:p>
                <a:pPr>
                  <a:lnSpc>
                    <a:spcPct val="130000"/>
                  </a:lnSpc>
                </a:pPr>
                <a:endParaRPr lang="en-US" altLang="zh-CN" sz="1200" dirty="0">
                  <a:cs typeface="+mn-ea"/>
                  <a:sym typeface="+mn-lt"/>
                </a:endParaRPr>
              </a:p>
              <a:p>
                <a:pPr>
                  <a:lnSpc>
                    <a:spcPct val="130000"/>
                  </a:lnSpc>
                </a:pPr>
                <a:endParaRPr lang="en-US" altLang="zh-CN" sz="1200" dirty="0">
                  <a:cs typeface="+mn-ea"/>
                  <a:sym typeface="+mn-lt"/>
                </a:endParaRPr>
              </a:p>
              <a:p>
                <a:pPr>
                  <a:lnSpc>
                    <a:spcPct val="130000"/>
                  </a:lnSpc>
                </a:pPr>
                <a:r>
                  <a:rPr lang="zh-CN" altLang="en-US" sz="1400" dirty="0">
                    <a:cs typeface="+mn-ea"/>
                    <a:sym typeface="+mn-lt"/>
                  </a:rPr>
                  <a:t>其中</a:t>
                </a:r>
                <a:r>
                  <a:rPr lang="en-US" altLang="zh-CN" sz="1400" dirty="0">
                    <a:cs typeface="+mn-ea"/>
                    <a:sym typeface="+mn-lt"/>
                  </a:rPr>
                  <a:t>MAX</a:t>
                </a:r>
                <a:r>
                  <a:rPr lang="zh-CN" altLang="en-US" sz="1400" dirty="0">
                    <a:cs typeface="+mn-ea"/>
                    <a:sym typeface="+mn-lt"/>
                  </a:rPr>
                  <a:t>指的是当前情况下可能的最大值，对于</a:t>
                </a:r>
                <a:r>
                  <a:rPr lang="en-US" altLang="zh-CN" sz="1400" dirty="0">
                    <a:cs typeface="+mn-ea"/>
                    <a:sym typeface="+mn-lt"/>
                  </a:rPr>
                  <a:t>24</a:t>
                </a:r>
                <a:r>
                  <a:rPr lang="zh-CN" altLang="en-US" sz="1400" dirty="0">
                    <a:cs typeface="+mn-ea"/>
                    <a:sym typeface="+mn-lt"/>
                  </a:rPr>
                  <a:t>位真彩色图像，</a:t>
                </a:r>
                <a:r>
                  <a:rPr lang="en-US" altLang="zh-CN" sz="1400" dirty="0">
                    <a:cs typeface="+mn-ea"/>
                    <a:sym typeface="+mn-lt"/>
                  </a:rPr>
                  <a:t>MAX = 255</a:t>
                </a:r>
              </a:p>
              <a:p>
                <a:pPr>
                  <a:lnSpc>
                    <a:spcPct val="130000"/>
                  </a:lnSpc>
                </a:pPr>
                <a:r>
                  <a:rPr lang="zh-CN" altLang="en-US" sz="1400" dirty="0">
                    <a:cs typeface="+mn-ea"/>
                    <a:sym typeface="+mn-lt"/>
                  </a:rPr>
                  <a:t>另外，信噪比也能作为衡量去噪效果的标准</a:t>
                </a:r>
                <a:endParaRPr lang="en-US" altLang="zh-CN" sz="1400" dirty="0">
                  <a:cs typeface="+mn-ea"/>
                  <a:sym typeface="+mn-lt"/>
                </a:endParaRPr>
              </a:p>
              <a:p>
                <a:pPr>
                  <a:lnSpc>
                    <a:spcPct val="130000"/>
                  </a:lnSpc>
                </a:pPr>
                <a:endParaRPr lang="en-US" altLang="zh-CN" sz="1200" dirty="0">
                  <a:cs typeface="+mn-ea"/>
                  <a:sym typeface="+mn-lt"/>
                </a:endParaRPr>
              </a:p>
              <a:p>
                <a:pPr>
                  <a:lnSpc>
                    <a:spcPct val="130000"/>
                  </a:lnSpc>
                </a:pPr>
                <a:endParaRPr lang="en-US" altLang="zh-CN" sz="1200" dirty="0">
                  <a:cs typeface="+mn-ea"/>
                  <a:sym typeface="+mn-lt"/>
                </a:endParaRPr>
              </a:p>
              <a:p>
                <a:pPr>
                  <a:lnSpc>
                    <a:spcPct val="130000"/>
                  </a:lnSpc>
                </a:pPr>
                <a:endParaRPr lang="zh-CN" altLang="en-US" sz="1200" dirty="0"/>
              </a:p>
            </p:txBody>
          </p:sp>
        </p:grpSp>
        <p:graphicFrame>
          <p:nvGraphicFramePr>
            <p:cNvPr id="32" name="对象 31"/>
            <p:cNvGraphicFramePr>
              <a:graphicFrameLocks noChangeAspect="1"/>
            </p:cNvGraphicFramePr>
            <p:nvPr>
              <p:extLst>
                <p:ext uri="{D42A27DB-BD31-4B8C-83A1-F6EECF244321}">
                  <p14:modId xmlns:p14="http://schemas.microsoft.com/office/powerpoint/2010/main" val="654161291"/>
                </p:ext>
              </p:extLst>
            </p:nvPr>
          </p:nvGraphicFramePr>
          <p:xfrm>
            <a:off x="4020446" y="3512999"/>
            <a:ext cx="2284416" cy="588951"/>
          </p:xfrm>
          <a:graphic>
            <a:graphicData uri="http://schemas.openxmlformats.org/presentationml/2006/ole">
              <mc:AlternateContent xmlns:mc="http://schemas.openxmlformats.org/markup-compatibility/2006">
                <mc:Choice xmlns:v="urn:schemas-microsoft-com:vml" Requires="v">
                  <p:oleObj spid="_x0000_s3615" name="Equation" r:id="rId4" imgW="1625400" imgH="419040" progId="Equation.DSMT4">
                    <p:embed/>
                  </p:oleObj>
                </mc:Choice>
                <mc:Fallback>
                  <p:oleObj name="Equation" r:id="rId4" imgW="1625400" imgH="419040" progId="Equation.DSMT4">
                    <p:embed/>
                    <p:pic>
                      <p:nvPicPr>
                        <p:cNvPr id="0" name=""/>
                        <p:cNvPicPr/>
                        <p:nvPr/>
                      </p:nvPicPr>
                      <p:blipFill>
                        <a:blip r:embed="rId5"/>
                        <a:stretch>
                          <a:fillRect/>
                        </a:stretch>
                      </p:blipFill>
                      <p:spPr>
                        <a:xfrm>
                          <a:off x="4020446" y="3512999"/>
                          <a:ext cx="2284416" cy="588951"/>
                        </a:xfrm>
                        <a:prstGeom prst="rect">
                          <a:avLst/>
                        </a:prstGeom>
                      </p:spPr>
                    </p:pic>
                  </p:oleObj>
                </mc:Fallback>
              </mc:AlternateContent>
            </a:graphicData>
          </a:graphic>
        </p:graphicFrame>
        <p:graphicFrame>
          <p:nvGraphicFramePr>
            <p:cNvPr id="35" name="对象 34"/>
            <p:cNvGraphicFramePr>
              <a:graphicFrameLocks noChangeAspect="1"/>
            </p:cNvGraphicFramePr>
            <p:nvPr>
              <p:extLst>
                <p:ext uri="{D42A27DB-BD31-4B8C-83A1-F6EECF244321}">
                  <p14:modId xmlns:p14="http://schemas.microsoft.com/office/powerpoint/2010/main" val="1451508008"/>
                </p:ext>
              </p:extLst>
            </p:nvPr>
          </p:nvGraphicFramePr>
          <p:xfrm>
            <a:off x="3894084" y="2931835"/>
            <a:ext cx="2677755" cy="574978"/>
          </p:xfrm>
          <a:graphic>
            <a:graphicData uri="http://schemas.openxmlformats.org/presentationml/2006/ole">
              <mc:AlternateContent xmlns:mc="http://schemas.openxmlformats.org/markup-compatibility/2006">
                <mc:Choice xmlns:v="urn:schemas-microsoft-com:vml" Requires="v">
                  <p:oleObj spid="_x0000_s3616" name="Equation" r:id="rId6" imgW="2070000" imgH="444240" progId="Equation.DSMT4">
                    <p:embed/>
                  </p:oleObj>
                </mc:Choice>
                <mc:Fallback>
                  <p:oleObj name="Equation" r:id="rId6" imgW="2070000" imgH="444240" progId="Equation.DSMT4">
                    <p:embed/>
                    <p:pic>
                      <p:nvPicPr>
                        <p:cNvPr id="0" name=""/>
                        <p:cNvPicPr/>
                        <p:nvPr/>
                      </p:nvPicPr>
                      <p:blipFill>
                        <a:blip r:embed="rId7"/>
                        <a:stretch>
                          <a:fillRect/>
                        </a:stretch>
                      </p:blipFill>
                      <p:spPr>
                        <a:xfrm>
                          <a:off x="3894084" y="2931835"/>
                          <a:ext cx="2677755" cy="574978"/>
                        </a:xfrm>
                        <a:prstGeom prst="rect">
                          <a:avLst/>
                        </a:prstGeom>
                      </p:spPr>
                    </p:pic>
                  </p:oleObj>
                </mc:Fallback>
              </mc:AlternateContent>
            </a:graphicData>
          </a:graphic>
        </p:graphicFrame>
      </p:grpSp>
    </p:spTree>
    <p:extLst>
      <p:ext uri="{BB962C8B-B14F-4D97-AF65-F5344CB8AC3E}">
        <p14:creationId xmlns:p14="http://schemas.microsoft.com/office/powerpoint/2010/main" val="316624604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nodeType="withEffect">
                                  <p:stCondLst>
                                    <p:cond delay="250"/>
                                  </p:stCondLst>
                                  <p:childTnLst>
                                    <p:set>
                                      <p:cBhvr>
                                        <p:cTn id="12" dur="1" fill="hold">
                                          <p:stCondLst>
                                            <p:cond delay="0"/>
                                          </p:stCondLst>
                                        </p:cTn>
                                        <p:tgtEl>
                                          <p:spTgt spid="36"/>
                                        </p:tgtEl>
                                        <p:attrNameLst>
                                          <p:attrName>style.visibility</p:attrName>
                                        </p:attrNameLst>
                                      </p:cBhvr>
                                      <p:to>
                                        <p:strVal val="visible"/>
                                      </p:to>
                                    </p:set>
                                    <p:animEffect transition="in" filter="fade">
                                      <p:cBhvr>
                                        <p:cTn id="13" dur="500"/>
                                        <p:tgtEl>
                                          <p:spTgt spid="36"/>
                                        </p:tgtEl>
                                      </p:cBhvr>
                                    </p:animEffect>
                                  </p:childTnLst>
                                </p:cTn>
                              </p:par>
                              <p:par>
                                <p:cTn id="14" presetID="10" presetClass="entr" presetSubtype="0" fill="hold" nodeType="withEffect">
                                  <p:stCondLst>
                                    <p:cond delay="50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par>
                                <p:cTn id="17" presetID="10" presetClass="entr" presetSubtype="0" fill="hold" nodeType="withEffect">
                                  <p:stCondLst>
                                    <p:cond delay="750"/>
                                  </p:stCondLst>
                                  <p:childTnLst>
                                    <p:set>
                                      <p:cBhvr>
                                        <p:cTn id="18" dur="1" fill="hold">
                                          <p:stCondLst>
                                            <p:cond delay="0"/>
                                          </p:stCondLst>
                                        </p:cTn>
                                        <p:tgtEl>
                                          <p:spTgt spid="21"/>
                                        </p:tgtEl>
                                        <p:attrNameLst>
                                          <p:attrName>style.visibility</p:attrName>
                                        </p:attrNameLst>
                                      </p:cBhvr>
                                      <p:to>
                                        <p:strVal val="visible"/>
                                      </p:to>
                                    </p:set>
                                    <p:animEffect transition="in" filter="fade">
                                      <p:cBhvr>
                                        <p:cTn id="19"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8"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6932030" y="1528715"/>
            <a:ext cx="3819097" cy="362708"/>
          </a:xfrm>
        </p:spPr>
        <p:txBody>
          <a:bodyPr>
            <a:normAutofit lnSpcReduction="10000"/>
          </a:bodyPr>
          <a:lstStyle/>
          <a:p>
            <a:r>
              <a:rPr kumimoji="1" lang="zh-CN" altLang="en-US" dirty="0"/>
              <a:t>选题背景</a:t>
            </a:r>
          </a:p>
        </p:txBody>
      </p:sp>
      <p:sp>
        <p:nvSpPr>
          <p:cNvPr id="3" name="文本占位符 2"/>
          <p:cNvSpPr>
            <a:spLocks noGrp="1"/>
          </p:cNvSpPr>
          <p:nvPr>
            <p:ph type="body" sz="quarter" idx="11"/>
          </p:nvPr>
        </p:nvSpPr>
        <p:spPr>
          <a:xfrm>
            <a:off x="5800714" y="1293188"/>
            <a:ext cx="1131316" cy="833761"/>
          </a:xfrm>
        </p:spPr>
        <p:txBody>
          <a:bodyPr>
            <a:normAutofit lnSpcReduction="10000"/>
          </a:bodyPr>
          <a:lstStyle/>
          <a:p>
            <a:r>
              <a:rPr kumimoji="1" lang="en-US" altLang="zh-CN" dirty="0"/>
              <a:t>01</a:t>
            </a:r>
            <a:endParaRPr kumimoji="1" lang="zh-CN" altLang="en-US" dirty="0"/>
          </a:p>
        </p:txBody>
      </p:sp>
      <p:sp>
        <p:nvSpPr>
          <p:cNvPr id="4" name="文本占位符 3"/>
          <p:cNvSpPr>
            <a:spLocks noGrp="1"/>
          </p:cNvSpPr>
          <p:nvPr>
            <p:ph type="body" sz="quarter" idx="12"/>
          </p:nvPr>
        </p:nvSpPr>
        <p:spPr>
          <a:xfrm>
            <a:off x="6932030" y="2682096"/>
            <a:ext cx="3819097" cy="362708"/>
          </a:xfrm>
        </p:spPr>
        <p:txBody>
          <a:bodyPr>
            <a:normAutofit lnSpcReduction="10000"/>
          </a:bodyPr>
          <a:lstStyle/>
          <a:p>
            <a:r>
              <a:rPr kumimoji="1" lang="zh-CN" altLang="en-US" dirty="0"/>
              <a:t>网络模型</a:t>
            </a:r>
          </a:p>
        </p:txBody>
      </p:sp>
      <p:sp>
        <p:nvSpPr>
          <p:cNvPr id="5" name="文本占位符 4"/>
          <p:cNvSpPr>
            <a:spLocks noGrp="1"/>
          </p:cNvSpPr>
          <p:nvPr>
            <p:ph type="body" sz="quarter" idx="13"/>
          </p:nvPr>
        </p:nvSpPr>
        <p:spPr>
          <a:xfrm>
            <a:off x="5800714" y="2446569"/>
            <a:ext cx="1131316" cy="833761"/>
          </a:xfrm>
        </p:spPr>
        <p:txBody>
          <a:bodyPr>
            <a:normAutofit lnSpcReduction="10000"/>
          </a:bodyPr>
          <a:lstStyle/>
          <a:p>
            <a:r>
              <a:rPr kumimoji="1" lang="en-US" altLang="zh-CN" dirty="0"/>
              <a:t>02</a:t>
            </a:r>
            <a:endParaRPr kumimoji="1" lang="zh-CN" altLang="en-US" dirty="0"/>
          </a:p>
        </p:txBody>
      </p:sp>
      <p:sp>
        <p:nvSpPr>
          <p:cNvPr id="6" name="文本占位符 5"/>
          <p:cNvSpPr>
            <a:spLocks noGrp="1"/>
          </p:cNvSpPr>
          <p:nvPr>
            <p:ph type="body" sz="quarter" idx="17"/>
          </p:nvPr>
        </p:nvSpPr>
        <p:spPr>
          <a:xfrm>
            <a:off x="6932030" y="3835477"/>
            <a:ext cx="3819097" cy="362708"/>
          </a:xfrm>
        </p:spPr>
        <p:txBody>
          <a:bodyPr>
            <a:normAutofit lnSpcReduction="10000"/>
          </a:bodyPr>
          <a:lstStyle/>
          <a:p>
            <a:r>
              <a:rPr kumimoji="1" lang="zh-CN" altLang="en-US" dirty="0"/>
              <a:t>训练数据</a:t>
            </a:r>
          </a:p>
        </p:txBody>
      </p:sp>
      <p:sp>
        <p:nvSpPr>
          <p:cNvPr id="7" name="文本占位符 6"/>
          <p:cNvSpPr>
            <a:spLocks noGrp="1"/>
          </p:cNvSpPr>
          <p:nvPr>
            <p:ph type="body" sz="quarter" idx="18"/>
          </p:nvPr>
        </p:nvSpPr>
        <p:spPr>
          <a:xfrm>
            <a:off x="5800714" y="3599950"/>
            <a:ext cx="1131316" cy="833761"/>
          </a:xfrm>
        </p:spPr>
        <p:txBody>
          <a:bodyPr>
            <a:normAutofit lnSpcReduction="10000"/>
          </a:bodyPr>
          <a:lstStyle/>
          <a:p>
            <a:r>
              <a:rPr kumimoji="1" lang="en-US" altLang="zh-CN" dirty="0"/>
              <a:t>03</a:t>
            </a:r>
            <a:endParaRPr kumimoji="1" lang="zh-CN" altLang="en-US" dirty="0"/>
          </a:p>
        </p:txBody>
      </p:sp>
      <p:sp>
        <p:nvSpPr>
          <p:cNvPr id="8" name="文本占位符 7"/>
          <p:cNvSpPr>
            <a:spLocks noGrp="1"/>
          </p:cNvSpPr>
          <p:nvPr>
            <p:ph type="body" sz="quarter" idx="19"/>
          </p:nvPr>
        </p:nvSpPr>
        <p:spPr>
          <a:xfrm>
            <a:off x="6932030" y="4988857"/>
            <a:ext cx="3819097" cy="362708"/>
          </a:xfrm>
        </p:spPr>
        <p:txBody>
          <a:bodyPr>
            <a:normAutofit lnSpcReduction="10000"/>
          </a:bodyPr>
          <a:lstStyle/>
          <a:p>
            <a:r>
              <a:rPr kumimoji="1" lang="zh-CN" altLang="en-US" dirty="0"/>
              <a:t>结果分析</a:t>
            </a:r>
          </a:p>
        </p:txBody>
      </p:sp>
      <p:sp>
        <p:nvSpPr>
          <p:cNvPr id="9" name="文本占位符 8"/>
          <p:cNvSpPr>
            <a:spLocks noGrp="1"/>
          </p:cNvSpPr>
          <p:nvPr>
            <p:ph type="body" sz="quarter" idx="20"/>
          </p:nvPr>
        </p:nvSpPr>
        <p:spPr>
          <a:xfrm>
            <a:off x="5800714" y="4753331"/>
            <a:ext cx="1131316" cy="833761"/>
          </a:xfrm>
        </p:spPr>
        <p:txBody>
          <a:bodyPr>
            <a:normAutofit lnSpcReduction="10000"/>
          </a:bodyPr>
          <a:lstStyle/>
          <a:p>
            <a:r>
              <a:rPr kumimoji="1" lang="en-US" altLang="zh-CN" dirty="0"/>
              <a:t>04</a:t>
            </a:r>
            <a:endParaRPr kumimoji="1" lang="zh-CN" altLang="en-US" dirty="0"/>
          </a:p>
        </p:txBody>
      </p:sp>
      <p:sp>
        <p:nvSpPr>
          <p:cNvPr id="14" name="文本占位符 13"/>
          <p:cNvSpPr>
            <a:spLocks noGrp="1"/>
          </p:cNvSpPr>
          <p:nvPr>
            <p:ph type="body" sz="quarter" idx="16"/>
          </p:nvPr>
        </p:nvSpPr>
        <p:spPr>
          <a:xfrm>
            <a:off x="882142" y="2863450"/>
            <a:ext cx="2613752" cy="565550"/>
          </a:xfrm>
        </p:spPr>
        <p:txBody>
          <a:bodyPr>
            <a:normAutofit fontScale="92500"/>
          </a:bodyPr>
          <a:lstStyle/>
          <a:p>
            <a:r>
              <a:rPr kumimoji="1" lang="en-US" altLang="zh-CN" dirty="0"/>
              <a:t>CONTENTS</a:t>
            </a:r>
            <a:endParaRPr kumimoji="1" lang="zh-CN" altLang="en-US" dirty="0"/>
          </a:p>
        </p:txBody>
      </p:sp>
    </p:spTree>
    <p:extLst>
      <p:ext uri="{BB962C8B-B14F-4D97-AF65-F5344CB8AC3E}">
        <p14:creationId xmlns:p14="http://schemas.microsoft.com/office/powerpoint/2010/main" val="154210668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bg/>
                                          </p:spTgt>
                                        </p:tgtEl>
                                        <p:attrNameLst>
                                          <p:attrName>style.visibility</p:attrName>
                                        </p:attrNameLst>
                                      </p:cBhvr>
                                      <p:to>
                                        <p:strVal val="visible"/>
                                      </p:to>
                                    </p:set>
                                    <p:animEffect transition="in" filter="fade">
                                      <p:cBhvr>
                                        <p:cTn id="7" dur="500"/>
                                        <p:tgtEl>
                                          <p:spTgt spid="14">
                                            <p:bg/>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xEl>
                                              <p:pRg st="0" end="0"/>
                                            </p:txEl>
                                          </p:spTgt>
                                        </p:tgtEl>
                                        <p:attrNameLst>
                                          <p:attrName>style.visibility</p:attrName>
                                        </p:attrNameLst>
                                      </p:cBhvr>
                                      <p:to>
                                        <p:strVal val="visible"/>
                                      </p:to>
                                    </p:set>
                                    <p:animEffect transition="in" filter="fade">
                                      <p:cBhvr>
                                        <p:cTn id="10" dur="500"/>
                                        <p:tgtEl>
                                          <p:spTgt spid="14">
                                            <p:txEl>
                                              <p:pRg st="0" end="0"/>
                                            </p:txEl>
                                          </p:spTgt>
                                        </p:tgtEl>
                                      </p:cBhvr>
                                    </p:animEffect>
                                  </p:childTnLst>
                                </p:cTn>
                              </p:par>
                            </p:childTnLst>
                          </p:cTn>
                        </p:par>
                        <p:par>
                          <p:cTn id="11" fill="hold">
                            <p:stCondLst>
                              <p:cond delay="500"/>
                            </p:stCondLst>
                            <p:childTnLst>
                              <p:par>
                                <p:cTn id="12" presetID="12" presetClass="entr" presetSubtype="2" fill="hold" grpId="0" nodeType="after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 calcmode="lin" valueType="num">
                                      <p:cBhvr additive="base">
                                        <p:cTn id="14" dur="500"/>
                                        <p:tgtEl>
                                          <p:spTgt spid="3">
                                            <p:txEl>
                                              <p:pRg st="0" end="0"/>
                                            </p:txEl>
                                          </p:spTgt>
                                        </p:tgtEl>
                                        <p:attrNameLst>
                                          <p:attrName>ppt_x</p:attrName>
                                        </p:attrNameLst>
                                      </p:cBhvr>
                                      <p:tavLst>
                                        <p:tav tm="0">
                                          <p:val>
                                            <p:strVal val="#ppt_x+#ppt_w*1.125000"/>
                                          </p:val>
                                        </p:tav>
                                        <p:tav tm="100000">
                                          <p:val>
                                            <p:strVal val="#ppt_x"/>
                                          </p:val>
                                        </p:tav>
                                      </p:tavLst>
                                    </p:anim>
                                    <p:animEffect transition="in" filter="wipe(left)">
                                      <p:cBhvr>
                                        <p:cTn id="15" dur="500"/>
                                        <p:tgtEl>
                                          <p:spTgt spid="3">
                                            <p:txEl>
                                              <p:pRg st="0" end="0"/>
                                            </p:txEl>
                                          </p:spTgt>
                                        </p:tgtEl>
                                      </p:cBhvr>
                                    </p:animEffect>
                                  </p:childTnLst>
                                </p:cTn>
                              </p:par>
                              <p:par>
                                <p:cTn id="16" presetID="12" presetClass="entr" presetSubtype="2" fill="hold" grpId="0" nodeType="withEffect">
                                  <p:stCondLst>
                                    <p:cond delay="0"/>
                                  </p:stCondLst>
                                  <p:childTnLst>
                                    <p:set>
                                      <p:cBhvr>
                                        <p:cTn id="17" dur="1" fill="hold">
                                          <p:stCondLst>
                                            <p:cond delay="0"/>
                                          </p:stCondLst>
                                        </p:cTn>
                                        <p:tgtEl>
                                          <p:spTgt spid="2">
                                            <p:txEl>
                                              <p:pRg st="0" end="0"/>
                                            </p:txEl>
                                          </p:spTgt>
                                        </p:tgtEl>
                                        <p:attrNameLst>
                                          <p:attrName>style.visibility</p:attrName>
                                        </p:attrNameLst>
                                      </p:cBhvr>
                                      <p:to>
                                        <p:strVal val="visible"/>
                                      </p:to>
                                    </p:set>
                                    <p:anim calcmode="lin" valueType="num">
                                      <p:cBhvr additive="base">
                                        <p:cTn id="18" dur="500"/>
                                        <p:tgtEl>
                                          <p:spTgt spid="2">
                                            <p:txEl>
                                              <p:pRg st="0" end="0"/>
                                            </p:txEl>
                                          </p:spTgt>
                                        </p:tgtEl>
                                        <p:attrNameLst>
                                          <p:attrName>ppt_x</p:attrName>
                                        </p:attrNameLst>
                                      </p:cBhvr>
                                      <p:tavLst>
                                        <p:tav tm="0">
                                          <p:val>
                                            <p:strVal val="#ppt_x+#ppt_w*1.125000"/>
                                          </p:val>
                                        </p:tav>
                                        <p:tav tm="100000">
                                          <p:val>
                                            <p:strVal val="#ppt_x"/>
                                          </p:val>
                                        </p:tav>
                                      </p:tavLst>
                                    </p:anim>
                                    <p:animEffect transition="in" filter="wipe(left)">
                                      <p:cBhvr>
                                        <p:cTn id="19" dur="500"/>
                                        <p:tgtEl>
                                          <p:spTgt spid="2">
                                            <p:txEl>
                                              <p:pRg st="0" end="0"/>
                                            </p:txEl>
                                          </p:spTgt>
                                        </p:tgtEl>
                                      </p:cBhvr>
                                    </p:animEffect>
                                  </p:childTnLst>
                                </p:cTn>
                              </p:par>
                              <p:par>
                                <p:cTn id="20" presetID="12" presetClass="entr" presetSubtype="2" fill="hold" grpId="0" nodeType="withEffect">
                                  <p:stCondLst>
                                    <p:cond delay="250"/>
                                  </p:stCondLst>
                                  <p:childTnLst>
                                    <p:set>
                                      <p:cBhvr>
                                        <p:cTn id="21" dur="1" fill="hold">
                                          <p:stCondLst>
                                            <p:cond delay="0"/>
                                          </p:stCondLst>
                                        </p:cTn>
                                        <p:tgtEl>
                                          <p:spTgt spid="5">
                                            <p:txEl>
                                              <p:pRg st="0" end="0"/>
                                            </p:txEl>
                                          </p:spTgt>
                                        </p:tgtEl>
                                        <p:attrNameLst>
                                          <p:attrName>style.visibility</p:attrName>
                                        </p:attrNameLst>
                                      </p:cBhvr>
                                      <p:to>
                                        <p:strVal val="visible"/>
                                      </p:to>
                                    </p:set>
                                    <p:anim calcmode="lin" valueType="num">
                                      <p:cBhvr additive="base">
                                        <p:cTn id="22" dur="500"/>
                                        <p:tgtEl>
                                          <p:spTgt spid="5">
                                            <p:txEl>
                                              <p:pRg st="0" end="0"/>
                                            </p:txEl>
                                          </p:spTgt>
                                        </p:tgtEl>
                                        <p:attrNameLst>
                                          <p:attrName>ppt_x</p:attrName>
                                        </p:attrNameLst>
                                      </p:cBhvr>
                                      <p:tavLst>
                                        <p:tav tm="0">
                                          <p:val>
                                            <p:strVal val="#ppt_x+#ppt_w*1.125000"/>
                                          </p:val>
                                        </p:tav>
                                        <p:tav tm="100000">
                                          <p:val>
                                            <p:strVal val="#ppt_x"/>
                                          </p:val>
                                        </p:tav>
                                      </p:tavLst>
                                    </p:anim>
                                    <p:animEffect transition="in" filter="wipe(left)">
                                      <p:cBhvr>
                                        <p:cTn id="23" dur="500"/>
                                        <p:tgtEl>
                                          <p:spTgt spid="5">
                                            <p:txEl>
                                              <p:pRg st="0" end="0"/>
                                            </p:txEl>
                                          </p:spTgt>
                                        </p:tgtEl>
                                      </p:cBhvr>
                                    </p:animEffect>
                                  </p:childTnLst>
                                </p:cTn>
                              </p:par>
                              <p:par>
                                <p:cTn id="24" presetID="12" presetClass="entr" presetSubtype="2" fill="hold" grpId="0" nodeType="withEffect">
                                  <p:stCondLst>
                                    <p:cond delay="250"/>
                                  </p:stCondLst>
                                  <p:childTnLst>
                                    <p:set>
                                      <p:cBhvr>
                                        <p:cTn id="25" dur="1" fill="hold">
                                          <p:stCondLst>
                                            <p:cond delay="0"/>
                                          </p:stCondLst>
                                        </p:cTn>
                                        <p:tgtEl>
                                          <p:spTgt spid="4">
                                            <p:txEl>
                                              <p:pRg st="0" end="0"/>
                                            </p:txEl>
                                          </p:spTgt>
                                        </p:tgtEl>
                                        <p:attrNameLst>
                                          <p:attrName>style.visibility</p:attrName>
                                        </p:attrNameLst>
                                      </p:cBhvr>
                                      <p:to>
                                        <p:strVal val="visible"/>
                                      </p:to>
                                    </p:set>
                                    <p:anim calcmode="lin" valueType="num">
                                      <p:cBhvr additive="base">
                                        <p:cTn id="26" dur="500"/>
                                        <p:tgtEl>
                                          <p:spTgt spid="4">
                                            <p:txEl>
                                              <p:pRg st="0" end="0"/>
                                            </p:txEl>
                                          </p:spTgt>
                                        </p:tgtEl>
                                        <p:attrNameLst>
                                          <p:attrName>ppt_x</p:attrName>
                                        </p:attrNameLst>
                                      </p:cBhvr>
                                      <p:tavLst>
                                        <p:tav tm="0">
                                          <p:val>
                                            <p:strVal val="#ppt_x+#ppt_w*1.125000"/>
                                          </p:val>
                                        </p:tav>
                                        <p:tav tm="100000">
                                          <p:val>
                                            <p:strVal val="#ppt_x"/>
                                          </p:val>
                                        </p:tav>
                                      </p:tavLst>
                                    </p:anim>
                                    <p:animEffect transition="in" filter="wipe(left)">
                                      <p:cBhvr>
                                        <p:cTn id="27" dur="500"/>
                                        <p:tgtEl>
                                          <p:spTgt spid="4">
                                            <p:txEl>
                                              <p:pRg st="0" end="0"/>
                                            </p:txEl>
                                          </p:spTgt>
                                        </p:tgtEl>
                                      </p:cBhvr>
                                    </p:animEffect>
                                  </p:childTnLst>
                                </p:cTn>
                              </p:par>
                              <p:par>
                                <p:cTn id="28" presetID="12" presetClass="entr" presetSubtype="2" fill="hold" grpId="0" nodeType="withEffect">
                                  <p:stCondLst>
                                    <p:cond delay="500"/>
                                  </p:stCondLst>
                                  <p:childTnLst>
                                    <p:set>
                                      <p:cBhvr>
                                        <p:cTn id="29" dur="1" fill="hold">
                                          <p:stCondLst>
                                            <p:cond delay="0"/>
                                          </p:stCondLst>
                                        </p:cTn>
                                        <p:tgtEl>
                                          <p:spTgt spid="7">
                                            <p:txEl>
                                              <p:pRg st="0" end="0"/>
                                            </p:txEl>
                                          </p:spTgt>
                                        </p:tgtEl>
                                        <p:attrNameLst>
                                          <p:attrName>style.visibility</p:attrName>
                                        </p:attrNameLst>
                                      </p:cBhvr>
                                      <p:to>
                                        <p:strVal val="visible"/>
                                      </p:to>
                                    </p:set>
                                    <p:anim calcmode="lin" valueType="num">
                                      <p:cBhvr additive="base">
                                        <p:cTn id="30" dur="500"/>
                                        <p:tgtEl>
                                          <p:spTgt spid="7">
                                            <p:txEl>
                                              <p:pRg st="0" end="0"/>
                                            </p:txEl>
                                          </p:spTgt>
                                        </p:tgtEl>
                                        <p:attrNameLst>
                                          <p:attrName>ppt_x</p:attrName>
                                        </p:attrNameLst>
                                      </p:cBhvr>
                                      <p:tavLst>
                                        <p:tav tm="0">
                                          <p:val>
                                            <p:strVal val="#ppt_x+#ppt_w*1.125000"/>
                                          </p:val>
                                        </p:tav>
                                        <p:tav tm="100000">
                                          <p:val>
                                            <p:strVal val="#ppt_x"/>
                                          </p:val>
                                        </p:tav>
                                      </p:tavLst>
                                    </p:anim>
                                    <p:animEffect transition="in" filter="wipe(left)">
                                      <p:cBhvr>
                                        <p:cTn id="31" dur="500"/>
                                        <p:tgtEl>
                                          <p:spTgt spid="7">
                                            <p:txEl>
                                              <p:pRg st="0" end="0"/>
                                            </p:txEl>
                                          </p:spTgt>
                                        </p:tgtEl>
                                      </p:cBhvr>
                                    </p:animEffect>
                                  </p:childTnLst>
                                </p:cTn>
                              </p:par>
                              <p:par>
                                <p:cTn id="32" presetID="12" presetClass="entr" presetSubtype="2" fill="hold" grpId="0" nodeType="withEffect">
                                  <p:stCondLst>
                                    <p:cond delay="500"/>
                                  </p:stCondLst>
                                  <p:childTnLst>
                                    <p:set>
                                      <p:cBhvr>
                                        <p:cTn id="33" dur="1" fill="hold">
                                          <p:stCondLst>
                                            <p:cond delay="0"/>
                                          </p:stCondLst>
                                        </p:cTn>
                                        <p:tgtEl>
                                          <p:spTgt spid="6">
                                            <p:txEl>
                                              <p:pRg st="0" end="0"/>
                                            </p:txEl>
                                          </p:spTgt>
                                        </p:tgtEl>
                                        <p:attrNameLst>
                                          <p:attrName>style.visibility</p:attrName>
                                        </p:attrNameLst>
                                      </p:cBhvr>
                                      <p:to>
                                        <p:strVal val="visible"/>
                                      </p:to>
                                    </p:set>
                                    <p:anim calcmode="lin" valueType="num">
                                      <p:cBhvr additive="base">
                                        <p:cTn id="34" dur="500"/>
                                        <p:tgtEl>
                                          <p:spTgt spid="6">
                                            <p:txEl>
                                              <p:pRg st="0" end="0"/>
                                            </p:txEl>
                                          </p:spTgt>
                                        </p:tgtEl>
                                        <p:attrNameLst>
                                          <p:attrName>ppt_x</p:attrName>
                                        </p:attrNameLst>
                                      </p:cBhvr>
                                      <p:tavLst>
                                        <p:tav tm="0">
                                          <p:val>
                                            <p:strVal val="#ppt_x+#ppt_w*1.125000"/>
                                          </p:val>
                                        </p:tav>
                                        <p:tav tm="100000">
                                          <p:val>
                                            <p:strVal val="#ppt_x"/>
                                          </p:val>
                                        </p:tav>
                                      </p:tavLst>
                                    </p:anim>
                                    <p:animEffect transition="in" filter="wipe(left)">
                                      <p:cBhvr>
                                        <p:cTn id="35" dur="500"/>
                                        <p:tgtEl>
                                          <p:spTgt spid="6">
                                            <p:txEl>
                                              <p:pRg st="0" end="0"/>
                                            </p:txEl>
                                          </p:spTgt>
                                        </p:tgtEl>
                                      </p:cBhvr>
                                    </p:animEffect>
                                  </p:childTnLst>
                                </p:cTn>
                              </p:par>
                              <p:par>
                                <p:cTn id="36" presetID="12" presetClass="entr" presetSubtype="2" fill="hold" grpId="0" nodeType="withEffect">
                                  <p:stCondLst>
                                    <p:cond delay="750"/>
                                  </p:stCondLst>
                                  <p:childTnLst>
                                    <p:set>
                                      <p:cBhvr>
                                        <p:cTn id="37" dur="1" fill="hold">
                                          <p:stCondLst>
                                            <p:cond delay="0"/>
                                          </p:stCondLst>
                                        </p:cTn>
                                        <p:tgtEl>
                                          <p:spTgt spid="9">
                                            <p:txEl>
                                              <p:pRg st="0" end="0"/>
                                            </p:txEl>
                                          </p:spTgt>
                                        </p:tgtEl>
                                        <p:attrNameLst>
                                          <p:attrName>style.visibility</p:attrName>
                                        </p:attrNameLst>
                                      </p:cBhvr>
                                      <p:to>
                                        <p:strVal val="visible"/>
                                      </p:to>
                                    </p:set>
                                    <p:anim calcmode="lin" valueType="num">
                                      <p:cBhvr additive="base">
                                        <p:cTn id="38" dur="500"/>
                                        <p:tgtEl>
                                          <p:spTgt spid="9">
                                            <p:txEl>
                                              <p:pRg st="0" end="0"/>
                                            </p:txEl>
                                          </p:spTgt>
                                        </p:tgtEl>
                                        <p:attrNameLst>
                                          <p:attrName>ppt_x</p:attrName>
                                        </p:attrNameLst>
                                      </p:cBhvr>
                                      <p:tavLst>
                                        <p:tav tm="0">
                                          <p:val>
                                            <p:strVal val="#ppt_x+#ppt_w*1.125000"/>
                                          </p:val>
                                        </p:tav>
                                        <p:tav tm="100000">
                                          <p:val>
                                            <p:strVal val="#ppt_x"/>
                                          </p:val>
                                        </p:tav>
                                      </p:tavLst>
                                    </p:anim>
                                    <p:animEffect transition="in" filter="wipe(left)">
                                      <p:cBhvr>
                                        <p:cTn id="39" dur="500"/>
                                        <p:tgtEl>
                                          <p:spTgt spid="9">
                                            <p:txEl>
                                              <p:pRg st="0" end="0"/>
                                            </p:txEl>
                                          </p:spTgt>
                                        </p:tgtEl>
                                      </p:cBhvr>
                                    </p:animEffect>
                                  </p:childTnLst>
                                </p:cTn>
                              </p:par>
                              <p:par>
                                <p:cTn id="40" presetID="12" presetClass="entr" presetSubtype="2" fill="hold" grpId="0" nodeType="withEffect">
                                  <p:stCondLst>
                                    <p:cond delay="750"/>
                                  </p:stCondLst>
                                  <p:childTnLst>
                                    <p:set>
                                      <p:cBhvr>
                                        <p:cTn id="41" dur="1" fill="hold">
                                          <p:stCondLst>
                                            <p:cond delay="0"/>
                                          </p:stCondLst>
                                        </p:cTn>
                                        <p:tgtEl>
                                          <p:spTgt spid="8">
                                            <p:txEl>
                                              <p:pRg st="0" end="0"/>
                                            </p:txEl>
                                          </p:spTgt>
                                        </p:tgtEl>
                                        <p:attrNameLst>
                                          <p:attrName>style.visibility</p:attrName>
                                        </p:attrNameLst>
                                      </p:cBhvr>
                                      <p:to>
                                        <p:strVal val="visible"/>
                                      </p:to>
                                    </p:set>
                                    <p:anim calcmode="lin" valueType="num">
                                      <p:cBhvr additive="base">
                                        <p:cTn id="42" dur="500"/>
                                        <p:tgtEl>
                                          <p:spTgt spid="8">
                                            <p:txEl>
                                              <p:pRg st="0" end="0"/>
                                            </p:txEl>
                                          </p:spTgt>
                                        </p:tgtEl>
                                        <p:attrNameLst>
                                          <p:attrName>ppt_x</p:attrName>
                                        </p:attrNameLst>
                                      </p:cBhvr>
                                      <p:tavLst>
                                        <p:tav tm="0">
                                          <p:val>
                                            <p:strVal val="#ppt_x+#ppt_w*1.125000"/>
                                          </p:val>
                                        </p:tav>
                                        <p:tav tm="100000">
                                          <p:val>
                                            <p:strVal val="#ppt_x"/>
                                          </p:val>
                                        </p:tav>
                                      </p:tavLst>
                                    </p:anim>
                                    <p:animEffect transition="in" filter="wipe(left)">
                                      <p:cBhvr>
                                        <p:cTn id="43" dur="5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3" grpId="0" build="p"/>
      <p:bldP spid="4" grpId="0" build="p"/>
      <p:bldP spid="5" grpId="0" build="p"/>
      <p:bldP spid="6" grpId="0" build="p"/>
      <p:bldP spid="7" grpId="0" build="p"/>
      <p:bldP spid="8" grpId="0" build="p"/>
      <p:bldP spid="9" grpId="0" build="p"/>
      <p:bldP spid="14" grpId="0" uiExpand="1" build="p"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15747" y="-1"/>
            <a:ext cx="12307747" cy="6858001"/>
          </a:xfrm>
          <a:prstGeom prst="rect">
            <a:avLst/>
          </a:prstGeom>
          <a:solidFill>
            <a:srgbClr val="376092"/>
          </a:solidFill>
          <a:ln>
            <a:solidFill>
              <a:srgbClr val="3760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319752"/>
            <a:ext cx="12360166" cy="2538248"/>
          </a:xfrm>
          <a:prstGeom prst="rect">
            <a:avLst/>
          </a:prstGeom>
        </p:spPr>
      </p:pic>
      <p:sp>
        <p:nvSpPr>
          <p:cNvPr id="10" name="矩形 9"/>
          <p:cNvSpPr/>
          <p:nvPr/>
        </p:nvSpPr>
        <p:spPr>
          <a:xfrm>
            <a:off x="-283914" y="-1"/>
            <a:ext cx="12475913" cy="4319751"/>
          </a:xfrm>
          <a:prstGeom prst="rect">
            <a:avLst/>
          </a:prstGeom>
          <a:solidFill>
            <a:srgbClr val="376092"/>
          </a:solidFill>
          <a:ln>
            <a:solidFill>
              <a:srgbClr val="3760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占位符 1"/>
          <p:cNvSpPr txBox="1">
            <a:spLocks/>
          </p:cNvSpPr>
          <p:nvPr/>
        </p:nvSpPr>
        <p:spPr>
          <a:xfrm>
            <a:off x="1888975" y="3228487"/>
            <a:ext cx="3819097" cy="362708"/>
          </a:xfrm>
          <a:prstGeom prst="rect">
            <a:avLst/>
          </a:prstGeom>
        </p:spPr>
        <p:txBody>
          <a:bodyPr vert="horz" lIns="91440" tIns="45720" rIns="91440" bIns="45720" rtlCol="0" anchor="t">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sz="2000" b="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zh-CN" altLang="en-US" sz="2000" b="0" i="0" u="none" strike="noStrike" kern="1200" cap="none" spc="0" normalizeH="0" baseline="0" noProof="0" dirty="0">
                <a:ln>
                  <a:noFill/>
                </a:ln>
                <a:solidFill>
                  <a:sysClr val="window" lastClr="FFFFFF"/>
                </a:solidFill>
                <a:effectLst/>
                <a:uLnTx/>
                <a:uFillTx/>
                <a:latin typeface="Arial"/>
                <a:ea typeface="微软雅黑"/>
                <a:cs typeface="+mn-cs"/>
              </a:rPr>
              <a:t>结果分析</a:t>
            </a:r>
          </a:p>
        </p:txBody>
      </p:sp>
      <p:sp>
        <p:nvSpPr>
          <p:cNvPr id="6" name="文本占位符 2"/>
          <p:cNvSpPr txBox="1">
            <a:spLocks/>
          </p:cNvSpPr>
          <p:nvPr/>
        </p:nvSpPr>
        <p:spPr>
          <a:xfrm>
            <a:off x="757659" y="2992960"/>
            <a:ext cx="1131316" cy="833761"/>
          </a:xfrm>
          <a:prstGeom prst="rect">
            <a:avLst/>
          </a:prstGeom>
        </p:spPr>
        <p:txBody>
          <a:bodyPr vert="horz" lIns="91440" tIns="45720" rIns="91440" bIns="45720" rtlCol="0" anchor="t">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sz="6000" b="1"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en-US" altLang="zh-CN" sz="6000" b="1" i="0" u="none" strike="noStrike" kern="1200" cap="none" spc="0" normalizeH="0" baseline="0" noProof="0" dirty="0">
                <a:ln>
                  <a:noFill/>
                </a:ln>
                <a:solidFill>
                  <a:sysClr val="window" lastClr="FFFFFF"/>
                </a:solidFill>
                <a:effectLst/>
                <a:uLnTx/>
                <a:uFillTx/>
                <a:latin typeface="Arial"/>
                <a:ea typeface="微软雅黑"/>
                <a:cs typeface="+mn-cs"/>
              </a:rPr>
              <a:t>04</a:t>
            </a:r>
            <a:endParaRPr kumimoji="1" lang="zh-CN" altLang="en-US" sz="6000" b="1" i="0" u="none" strike="noStrike" kern="1200" cap="none" spc="0" normalizeH="0" baseline="0" noProof="0" dirty="0">
              <a:ln>
                <a:noFill/>
              </a:ln>
              <a:solidFill>
                <a:sysClr val="window" lastClr="FFFFFF"/>
              </a:solidFill>
              <a:effectLst/>
              <a:uLnTx/>
              <a:uFillTx/>
              <a:latin typeface="Arial"/>
              <a:ea typeface="微软雅黑"/>
              <a:cs typeface="+mn-cs"/>
            </a:endParaRPr>
          </a:p>
        </p:txBody>
      </p:sp>
      <p:sp>
        <p:nvSpPr>
          <p:cNvPr id="8" name="文本占位符 7"/>
          <p:cNvSpPr>
            <a:spLocks noGrp="1"/>
          </p:cNvSpPr>
          <p:nvPr>
            <p:ph type="body" sz="quarter" idx="10"/>
          </p:nvPr>
        </p:nvSpPr>
        <p:spPr/>
        <p:txBody>
          <a:bodyPr/>
          <a:lstStyle/>
          <a:p>
            <a:r>
              <a:rPr lang="zh-CN" altLang="en-US" dirty="0"/>
              <a:t>结果分析</a:t>
            </a:r>
          </a:p>
        </p:txBody>
      </p:sp>
      <p:sp>
        <p:nvSpPr>
          <p:cNvPr id="9" name="文本占位符 8"/>
          <p:cNvSpPr>
            <a:spLocks noGrp="1"/>
          </p:cNvSpPr>
          <p:nvPr>
            <p:ph type="body" sz="quarter" idx="11"/>
          </p:nvPr>
        </p:nvSpPr>
        <p:spPr/>
        <p:txBody>
          <a:bodyPr>
            <a:normAutofit fontScale="92500" lnSpcReduction="20000"/>
          </a:bodyPr>
          <a:lstStyle/>
          <a:p>
            <a:r>
              <a:rPr lang="en-US" altLang="zh-CN" dirty="0"/>
              <a:t>04</a:t>
            </a:r>
            <a:endParaRPr lang="zh-CN" altLang="en-US" dirty="0"/>
          </a:p>
        </p:txBody>
      </p:sp>
      <p:sp>
        <p:nvSpPr>
          <p:cNvPr id="12" name="文本占位符 1"/>
          <p:cNvSpPr txBox="1">
            <a:spLocks/>
          </p:cNvSpPr>
          <p:nvPr/>
        </p:nvSpPr>
        <p:spPr>
          <a:xfrm>
            <a:off x="1680104" y="1604644"/>
            <a:ext cx="3514538" cy="724061"/>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1800" b="1"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sz="3600" dirty="0">
                <a:solidFill>
                  <a:srgbClr val="376092"/>
                </a:solidFill>
              </a:rPr>
              <a:t>去噪测试</a:t>
            </a:r>
          </a:p>
        </p:txBody>
      </p:sp>
      <p:sp>
        <p:nvSpPr>
          <p:cNvPr id="13" name="椭圆 12"/>
          <p:cNvSpPr/>
          <p:nvPr/>
        </p:nvSpPr>
        <p:spPr>
          <a:xfrm>
            <a:off x="5014616" y="2518437"/>
            <a:ext cx="2304254" cy="230425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zh-CN" altLang="en-US" sz="2000" dirty="0">
                <a:solidFill>
                  <a:schemeClr val="bg1"/>
                </a:solidFill>
              </a:rPr>
              <a:t>去噪网络</a:t>
            </a:r>
          </a:p>
        </p:txBody>
      </p:sp>
    </p:spTree>
    <p:extLst>
      <p:ext uri="{BB962C8B-B14F-4D97-AF65-F5344CB8AC3E}">
        <p14:creationId xmlns:p14="http://schemas.microsoft.com/office/powerpoint/2010/main" val="373464515"/>
      </p:ext>
    </p:extLst>
  </p:cSld>
  <p:clrMapOvr>
    <a:masterClrMapping/>
  </p:clrMapOvr>
  <p:transition spd="slow">
    <p:push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25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par>
                          <p:cTn id="9" fill="hold">
                            <p:stCondLst>
                              <p:cond delay="750"/>
                            </p:stCondLst>
                            <p:childTnLst>
                              <p:par>
                                <p:cTn id="10" presetID="10" presetClass="entr" presetSubtype="0" fill="hold" grpId="0" nodeType="after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fade">
                                      <p:cBhvr>
                                        <p:cTn id="12" dur="500"/>
                                        <p:tgtEl>
                                          <p:spTgt spid="5">
                                            <p:txEl>
                                              <p:pRg st="0" end="0"/>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animEffect transition="in" filter="fade">
                                      <p:cBhvr>
                                        <p:cTn id="15" dur="500"/>
                                        <p:tgtEl>
                                          <p:spTgt spid="6">
                                            <p:txEl>
                                              <p:pRg st="0" end="0"/>
                                            </p:txEl>
                                          </p:spTgt>
                                        </p:tgtEl>
                                      </p:cBhvr>
                                    </p:animEffect>
                                  </p:childTnLst>
                                </p:cTn>
                              </p:par>
                            </p:childTnLst>
                          </p:cTn>
                        </p:par>
                        <p:par>
                          <p:cTn id="16" fill="hold">
                            <p:stCondLst>
                              <p:cond delay="1250"/>
                            </p:stCondLst>
                            <p:childTnLst>
                              <p:par>
                                <p:cTn id="17" presetID="10" presetClass="entr" presetSubtype="0" fill="hold" grpId="0"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childTnLst>
                          </p:cTn>
                        </p:par>
                        <p:par>
                          <p:cTn id="20" fill="hold">
                            <p:stCondLst>
                              <p:cond delay="1750"/>
                            </p:stCondLst>
                            <p:childTnLst>
                              <p:par>
                                <p:cTn id="21" presetID="1" presetClass="exit" presetSubtype="0" fill="hold" grpId="0" nodeType="afterEffect">
                                  <p:stCondLst>
                                    <p:cond delay="0"/>
                                  </p:stCondLst>
                                  <p:childTnLst>
                                    <p:set>
                                      <p:cBhvr>
                                        <p:cTn id="22" dur="1" fill="hold">
                                          <p:stCondLst>
                                            <p:cond delay="0"/>
                                          </p:stCondLst>
                                        </p:cTn>
                                        <p:tgtEl>
                                          <p:spTgt spid="7"/>
                                        </p:tgtEl>
                                        <p:attrNameLst>
                                          <p:attrName>style.visibility</p:attrName>
                                        </p:attrNameLst>
                                      </p:cBhvr>
                                      <p:to>
                                        <p:strVal val="hidden"/>
                                      </p:to>
                                    </p:set>
                                  </p:childTnLst>
                                </p:cTn>
                              </p:par>
                            </p:childTnLst>
                          </p:cTn>
                        </p:par>
                        <p:par>
                          <p:cTn id="23" fill="hold">
                            <p:stCondLst>
                              <p:cond delay="1750"/>
                            </p:stCondLst>
                            <p:childTnLst>
                              <p:par>
                                <p:cTn id="24" presetID="10" presetClass="exit" presetSubtype="0" fill="hold" grpId="1" nodeType="afterEffect">
                                  <p:stCondLst>
                                    <p:cond delay="0"/>
                                  </p:stCondLst>
                                  <p:childTnLst>
                                    <p:animEffect transition="out" filter="fade">
                                      <p:cBhvr>
                                        <p:cTn id="25" dur="500"/>
                                        <p:tgtEl>
                                          <p:spTgt spid="5">
                                            <p:txEl>
                                              <p:pRg st="0" end="0"/>
                                            </p:txEl>
                                          </p:spTgt>
                                        </p:tgtEl>
                                      </p:cBhvr>
                                    </p:animEffect>
                                    <p:set>
                                      <p:cBhvr>
                                        <p:cTn id="26" dur="1" fill="hold">
                                          <p:stCondLst>
                                            <p:cond delay="499"/>
                                          </p:stCondLst>
                                        </p:cTn>
                                        <p:tgtEl>
                                          <p:spTgt spid="5">
                                            <p:txEl>
                                              <p:pRg st="0" end="0"/>
                                            </p:txEl>
                                          </p:spTgt>
                                        </p:tgtEl>
                                        <p:attrNameLst>
                                          <p:attrName>style.visibility</p:attrName>
                                        </p:attrNameLst>
                                      </p:cBhvr>
                                      <p:to>
                                        <p:strVal val="hidden"/>
                                      </p:to>
                                    </p:set>
                                  </p:childTnLst>
                                </p:cTn>
                              </p:par>
                              <p:par>
                                <p:cTn id="27" presetID="10" presetClass="exit" presetSubtype="0" fill="hold" grpId="1" nodeType="withEffect">
                                  <p:stCondLst>
                                    <p:cond delay="0"/>
                                  </p:stCondLst>
                                  <p:childTnLst>
                                    <p:animEffect transition="out" filter="fade">
                                      <p:cBhvr>
                                        <p:cTn id="28" dur="500"/>
                                        <p:tgtEl>
                                          <p:spTgt spid="6">
                                            <p:txEl>
                                              <p:pRg st="0" end="0"/>
                                            </p:txEl>
                                          </p:spTgt>
                                        </p:tgtEl>
                                      </p:cBhvr>
                                    </p:animEffect>
                                    <p:set>
                                      <p:cBhvr>
                                        <p:cTn id="29" dur="1" fill="hold">
                                          <p:stCondLst>
                                            <p:cond delay="499"/>
                                          </p:stCondLst>
                                        </p:cTn>
                                        <p:tgtEl>
                                          <p:spTgt spid="6">
                                            <p:txEl>
                                              <p:pRg st="0" end="0"/>
                                            </p:txEl>
                                          </p:spTgt>
                                        </p:tgtEl>
                                        <p:attrNameLst>
                                          <p:attrName>style.visibility</p:attrName>
                                        </p:attrNameLst>
                                      </p:cBhvr>
                                      <p:to>
                                        <p:strVal val="hidden"/>
                                      </p:to>
                                    </p:set>
                                  </p:childTnLst>
                                </p:cTn>
                              </p:par>
                              <p:par>
                                <p:cTn id="30" presetID="2" presetClass="exit" presetSubtype="1" fill="hold" grpId="1" nodeType="withEffect">
                                  <p:stCondLst>
                                    <p:cond delay="250"/>
                                  </p:stCondLst>
                                  <p:childTnLst>
                                    <p:anim calcmode="lin" valueType="num">
                                      <p:cBhvr additive="base">
                                        <p:cTn id="31" dur="500"/>
                                        <p:tgtEl>
                                          <p:spTgt spid="10"/>
                                        </p:tgtEl>
                                        <p:attrNameLst>
                                          <p:attrName>ppt_x</p:attrName>
                                        </p:attrNameLst>
                                      </p:cBhvr>
                                      <p:tavLst>
                                        <p:tav tm="0">
                                          <p:val>
                                            <p:strVal val="ppt_x"/>
                                          </p:val>
                                        </p:tav>
                                        <p:tav tm="100000">
                                          <p:val>
                                            <p:strVal val="ppt_x"/>
                                          </p:val>
                                        </p:tav>
                                      </p:tavLst>
                                    </p:anim>
                                    <p:anim calcmode="lin" valueType="num">
                                      <p:cBhvr additive="base">
                                        <p:cTn id="32" dur="500"/>
                                        <p:tgtEl>
                                          <p:spTgt spid="10"/>
                                        </p:tgtEl>
                                        <p:attrNameLst>
                                          <p:attrName>ppt_y</p:attrName>
                                        </p:attrNameLst>
                                      </p:cBhvr>
                                      <p:tavLst>
                                        <p:tav tm="0">
                                          <p:val>
                                            <p:strVal val="ppt_y"/>
                                          </p:val>
                                        </p:tav>
                                        <p:tav tm="100000">
                                          <p:val>
                                            <p:strVal val="0-ppt_h/2"/>
                                          </p:val>
                                        </p:tav>
                                      </p:tavLst>
                                    </p:anim>
                                    <p:set>
                                      <p:cBhvr>
                                        <p:cTn id="33" dur="1" fill="hold">
                                          <p:stCondLst>
                                            <p:cond delay="499"/>
                                          </p:stCondLst>
                                        </p:cTn>
                                        <p:tgtEl>
                                          <p:spTgt spid="10"/>
                                        </p:tgtEl>
                                        <p:attrNameLst>
                                          <p:attrName>style.visibility</p:attrName>
                                        </p:attrNameLst>
                                      </p:cBhvr>
                                      <p:to>
                                        <p:strVal val="hidden"/>
                                      </p:to>
                                    </p:set>
                                  </p:childTnLst>
                                </p:cTn>
                              </p:par>
                            </p:childTnLst>
                          </p:cTn>
                        </p:par>
                        <p:par>
                          <p:cTn id="34" fill="hold">
                            <p:stCondLst>
                              <p:cond delay="2500"/>
                            </p:stCondLst>
                            <p:childTnLst>
                              <p:par>
                                <p:cTn id="35" presetID="10" presetClass="entr" presetSubtype="0" fill="hold" grpId="0" nodeType="afterEffect">
                                  <p:stCondLst>
                                    <p:cond delay="0"/>
                                  </p:stCondLst>
                                  <p:childTnLst>
                                    <p:set>
                                      <p:cBhvr>
                                        <p:cTn id="36" dur="1" fill="hold">
                                          <p:stCondLst>
                                            <p:cond delay="0"/>
                                          </p:stCondLst>
                                        </p:cTn>
                                        <p:tgtEl>
                                          <p:spTgt spid="8">
                                            <p:txEl>
                                              <p:pRg st="0" end="0"/>
                                            </p:txEl>
                                          </p:spTgt>
                                        </p:tgtEl>
                                        <p:attrNameLst>
                                          <p:attrName>style.visibility</p:attrName>
                                        </p:attrNameLst>
                                      </p:cBhvr>
                                      <p:to>
                                        <p:strVal val="visible"/>
                                      </p:to>
                                    </p:set>
                                    <p:animEffect transition="in" filter="fade">
                                      <p:cBhvr>
                                        <p:cTn id="37" dur="500"/>
                                        <p:tgtEl>
                                          <p:spTgt spid="8">
                                            <p:txEl>
                                              <p:pRg st="0" end="0"/>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9">
                                            <p:txEl>
                                              <p:pRg st="0" end="0"/>
                                            </p:txEl>
                                          </p:spTgt>
                                        </p:tgtEl>
                                        <p:attrNameLst>
                                          <p:attrName>style.visibility</p:attrName>
                                        </p:attrNameLst>
                                      </p:cBhvr>
                                      <p:to>
                                        <p:strVal val="visible"/>
                                      </p:to>
                                    </p:set>
                                    <p:animEffect transition="in" filter="fade">
                                      <p:cBhvr>
                                        <p:cTn id="40" dur="500"/>
                                        <p:tgtEl>
                                          <p:spTgt spid="9">
                                            <p:txEl>
                                              <p:pRg st="0" end="0"/>
                                            </p:txEl>
                                          </p:spTgt>
                                        </p:tgtEl>
                                      </p:cBhvr>
                                    </p:animEffect>
                                  </p:childTnLst>
                                </p:cTn>
                              </p:par>
                            </p:childTnLst>
                          </p:cTn>
                        </p:par>
                        <p:par>
                          <p:cTn id="41" fill="hold">
                            <p:stCondLst>
                              <p:cond delay="3000"/>
                            </p:stCondLst>
                            <p:childTnLst>
                              <p:par>
                                <p:cTn id="42" presetID="10" presetClass="entr" presetSubtype="0" fill="hold" grpId="0" nodeType="afterEffect">
                                  <p:stCondLst>
                                    <p:cond delay="0"/>
                                  </p:stCondLst>
                                  <p:childTnLst>
                                    <p:set>
                                      <p:cBhvr>
                                        <p:cTn id="43" dur="1" fill="hold">
                                          <p:stCondLst>
                                            <p:cond delay="0"/>
                                          </p:stCondLst>
                                        </p:cTn>
                                        <p:tgtEl>
                                          <p:spTgt spid="12"/>
                                        </p:tgtEl>
                                        <p:attrNameLst>
                                          <p:attrName>style.visibility</p:attrName>
                                        </p:attrNameLst>
                                      </p:cBhvr>
                                      <p:to>
                                        <p:strVal val="visible"/>
                                      </p:to>
                                    </p:set>
                                    <p:animEffect transition="in" filter="fade">
                                      <p:cBhvr>
                                        <p:cTn id="44" dur="500"/>
                                        <p:tgtEl>
                                          <p:spTgt spid="12"/>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fade">
                                      <p:cBhvr>
                                        <p:cTn id="4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P spid="10" grpId="1" animBg="1"/>
      <p:bldP spid="5" grpId="0" build="p"/>
      <p:bldP spid="5" grpId="1" build="allAtOnce"/>
      <p:bldP spid="6" grpId="0" build="p"/>
      <p:bldP spid="6" grpId="1" build="allAtOnce"/>
      <p:bldP spid="8" grpId="0" build="p"/>
      <p:bldP spid="9" grpId="0" build="p"/>
      <p:bldP spid="12" grpId="0"/>
      <p:bldP spid="13"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t>结果分析</a:t>
            </a:r>
          </a:p>
        </p:txBody>
      </p:sp>
      <p:sp>
        <p:nvSpPr>
          <p:cNvPr id="3" name="文本占位符 2"/>
          <p:cNvSpPr>
            <a:spLocks noGrp="1"/>
          </p:cNvSpPr>
          <p:nvPr>
            <p:ph type="body" sz="quarter" idx="11"/>
          </p:nvPr>
        </p:nvSpPr>
        <p:spPr/>
        <p:txBody>
          <a:bodyPr>
            <a:normAutofit fontScale="92500" lnSpcReduction="20000"/>
          </a:bodyPr>
          <a:lstStyle/>
          <a:p>
            <a:r>
              <a:rPr lang="en-US" altLang="zh-CN" dirty="0"/>
              <a:t>04</a:t>
            </a:r>
            <a:endParaRPr lang="zh-CN" altLang="en-US" dirty="0"/>
          </a:p>
        </p:txBody>
      </p:sp>
      <p:sp>
        <p:nvSpPr>
          <p:cNvPr id="4" name="文本占位符 1"/>
          <p:cNvSpPr txBox="1">
            <a:spLocks/>
          </p:cNvSpPr>
          <p:nvPr/>
        </p:nvSpPr>
        <p:spPr>
          <a:xfrm>
            <a:off x="1680104" y="1604644"/>
            <a:ext cx="3514538" cy="724061"/>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1800" b="1"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sz="3600" dirty="0">
                <a:solidFill>
                  <a:srgbClr val="376092"/>
                </a:solidFill>
              </a:rPr>
              <a:t>去噪测试</a:t>
            </a:r>
          </a:p>
        </p:txBody>
      </p:sp>
      <p:sp>
        <p:nvSpPr>
          <p:cNvPr id="5" name="椭圆 4"/>
          <p:cNvSpPr/>
          <p:nvPr/>
        </p:nvSpPr>
        <p:spPr>
          <a:xfrm>
            <a:off x="5014616" y="2518437"/>
            <a:ext cx="2304254" cy="230425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zh-CN" altLang="en-US" sz="2000" dirty="0">
                <a:solidFill>
                  <a:schemeClr val="bg1"/>
                </a:solidFill>
              </a:rPr>
              <a:t>去噪网络</a:t>
            </a:r>
          </a:p>
        </p:txBody>
      </p:sp>
      <p:sp>
        <p:nvSpPr>
          <p:cNvPr id="6" name="椭圆 5"/>
          <p:cNvSpPr/>
          <p:nvPr/>
        </p:nvSpPr>
        <p:spPr>
          <a:xfrm>
            <a:off x="7807829" y="2092711"/>
            <a:ext cx="1503006" cy="1503006"/>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zh-CN" altLang="en-US" dirty="0">
                <a:solidFill>
                  <a:schemeClr val="bg1"/>
                </a:solidFill>
              </a:rPr>
              <a:t>未知噪声水平</a:t>
            </a:r>
          </a:p>
        </p:txBody>
      </p:sp>
      <p:sp>
        <p:nvSpPr>
          <p:cNvPr id="7" name="椭圆 6"/>
          <p:cNvSpPr/>
          <p:nvPr/>
        </p:nvSpPr>
        <p:spPr>
          <a:xfrm>
            <a:off x="3089971" y="3930483"/>
            <a:ext cx="1503006" cy="150300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zh-CN" altLang="en-US" sz="2000" dirty="0">
                <a:solidFill>
                  <a:schemeClr val="bg1"/>
                </a:solidFill>
              </a:rPr>
              <a:t>不同尺寸、多通道</a:t>
            </a:r>
          </a:p>
        </p:txBody>
      </p:sp>
      <p:sp>
        <p:nvSpPr>
          <p:cNvPr id="10" name="椭圆 9"/>
          <p:cNvSpPr/>
          <p:nvPr/>
        </p:nvSpPr>
        <p:spPr>
          <a:xfrm>
            <a:off x="1438219" y="4876335"/>
            <a:ext cx="977153" cy="977153"/>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zh-CN" dirty="0">
                <a:solidFill>
                  <a:schemeClr val="bg1"/>
                </a:solidFill>
              </a:rPr>
              <a:t>Filter</a:t>
            </a:r>
            <a:endParaRPr kumimoji="1" lang="zh-CN" altLang="en-US" dirty="0">
              <a:solidFill>
                <a:schemeClr val="bg1"/>
              </a:solidFill>
            </a:endParaRPr>
          </a:p>
        </p:txBody>
      </p:sp>
      <p:sp>
        <p:nvSpPr>
          <p:cNvPr id="11" name="椭圆 10"/>
          <p:cNvSpPr/>
          <p:nvPr/>
        </p:nvSpPr>
        <p:spPr>
          <a:xfrm>
            <a:off x="1521772" y="3181988"/>
            <a:ext cx="977153" cy="977153"/>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zh-CN" sz="1600" dirty="0">
                <a:solidFill>
                  <a:schemeClr val="bg1"/>
                </a:solidFill>
              </a:rPr>
              <a:t>Conv</a:t>
            </a:r>
            <a:endParaRPr kumimoji="1" lang="zh-CN" altLang="en-US" sz="1600" dirty="0">
              <a:solidFill>
                <a:schemeClr val="bg1"/>
              </a:solidFill>
            </a:endParaRPr>
          </a:p>
        </p:txBody>
      </p:sp>
      <mc:AlternateContent xmlns:mc="http://schemas.openxmlformats.org/markup-compatibility/2006" xmlns:a14="http://schemas.microsoft.com/office/drawing/2010/main">
        <mc:Choice Requires="a14">
          <p:sp>
            <p:nvSpPr>
              <p:cNvPr id="12" name="椭圆 11"/>
              <p:cNvSpPr/>
              <p:nvPr/>
            </p:nvSpPr>
            <p:spPr>
              <a:xfrm>
                <a:off x="10260651" y="1478099"/>
                <a:ext cx="977153" cy="977153"/>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14:m>
                  <m:oMathPara xmlns:m="http://schemas.openxmlformats.org/officeDocument/2006/math">
                    <m:oMathParaPr>
                      <m:jc m:val="centerGroup"/>
                    </m:oMathParaPr>
                    <m:oMath xmlns:m="http://schemas.openxmlformats.org/officeDocument/2006/math">
                      <m:r>
                        <a:rPr lang="zh-CN" altLang="en-US" sz="1600" i="1" smtClean="0">
                          <a:solidFill>
                            <a:schemeClr val="bg1"/>
                          </a:solidFill>
                          <a:latin typeface="Cambria Math" panose="02040503050406030204" pitchFamily="18" charset="0"/>
                        </a:rPr>
                        <m:t>𝜎</m:t>
                      </m:r>
                      <m:r>
                        <a:rPr lang="zh-CN" altLang="en-US" sz="1600">
                          <a:solidFill>
                            <a:schemeClr val="bg1"/>
                          </a:solidFill>
                          <a:latin typeface="Cambria Math" panose="02040503050406030204" pitchFamily="18" charset="0"/>
                        </a:rPr>
                        <m:t>=</m:t>
                      </m:r>
                    </m:oMath>
                  </m:oMathPara>
                </a14:m>
                <a:endParaRPr lang="en-US" altLang="zh-CN" sz="1600" dirty="0">
                  <a:solidFill>
                    <a:schemeClr val="bg1"/>
                  </a:solidFill>
                  <a:latin typeface="Cambria Math" panose="02040503050406030204" pitchFamily="18" charset="0"/>
                </a:endParaRPr>
              </a:p>
              <a:p>
                <a:pPr algn="ctr"/>
                <a14:m>
                  <m:oMath xmlns:m="http://schemas.openxmlformats.org/officeDocument/2006/math">
                    <m:r>
                      <a:rPr lang="zh-CN" altLang="en-US" sz="1600">
                        <a:solidFill>
                          <a:schemeClr val="bg1"/>
                        </a:solidFill>
                        <a:latin typeface="Cambria Math" panose="02040503050406030204" pitchFamily="18" charset="0"/>
                      </a:rPr>
                      <m:t>6</m:t>
                    </m:r>
                    <m:r>
                      <a:rPr lang="en-US" altLang="zh-CN" sz="1600" i="1">
                        <a:solidFill>
                          <a:schemeClr val="bg1"/>
                        </a:solidFill>
                        <a:latin typeface="Cambria Math" panose="02040503050406030204" pitchFamily="18" charset="0"/>
                      </a:rPr>
                      <m:t>~</m:t>
                    </m:r>
                  </m:oMath>
                </a14:m>
                <a:r>
                  <a:rPr lang="en-US" altLang="zh-CN" sz="1600" dirty="0">
                    <a:solidFill>
                      <a:schemeClr val="bg1"/>
                    </a:solidFill>
                  </a:rPr>
                  <a:t>25</a:t>
                </a:r>
                <a:endParaRPr lang="zh-CN" altLang="en-US" sz="1600" dirty="0">
                  <a:solidFill>
                    <a:schemeClr val="bg1"/>
                  </a:solidFill>
                </a:endParaRPr>
              </a:p>
            </p:txBody>
          </p:sp>
        </mc:Choice>
        <mc:Fallback xmlns="">
          <p:sp>
            <p:nvSpPr>
              <p:cNvPr id="12" name="椭圆 11"/>
              <p:cNvSpPr>
                <a:spLocks noRot="1" noChangeAspect="1" noMove="1" noResize="1" noEditPoints="1" noAdjustHandles="1" noChangeArrowheads="1" noChangeShapeType="1" noTextEdit="1"/>
              </p:cNvSpPr>
              <p:nvPr/>
            </p:nvSpPr>
            <p:spPr>
              <a:xfrm>
                <a:off x="10260651" y="1478099"/>
                <a:ext cx="977153" cy="977153"/>
              </a:xfrm>
              <a:prstGeom prst="ellipse">
                <a:avLst/>
              </a:prstGeom>
              <a:blipFill>
                <a:blip r:embed="rId3"/>
                <a:stretch>
                  <a:fillRect/>
                </a:stretch>
              </a:blipFill>
              <a:ln>
                <a:noFill/>
              </a:ln>
            </p:spPr>
            <p:txBody>
              <a:bodyPr/>
              <a:lstStyle/>
              <a:p>
                <a:r>
                  <a:rPr lang="zh-CN" altLang="en-US">
                    <a:noFill/>
                  </a:rPr>
                  <a:t> </a:t>
                </a:r>
              </a:p>
            </p:txBody>
          </p:sp>
        </mc:Fallback>
      </mc:AlternateContent>
      <p:sp>
        <p:nvSpPr>
          <p:cNvPr id="13" name="椭圆 12"/>
          <p:cNvSpPr/>
          <p:nvPr/>
        </p:nvSpPr>
        <p:spPr>
          <a:xfrm>
            <a:off x="10421016" y="2933425"/>
            <a:ext cx="977153" cy="977153"/>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zh-CN" dirty="0">
                <a:solidFill>
                  <a:schemeClr val="bg1"/>
                </a:solidFill>
              </a:rPr>
              <a:t>Multi</a:t>
            </a:r>
            <a:endParaRPr kumimoji="1" lang="zh-CN" altLang="en-US" dirty="0">
              <a:solidFill>
                <a:schemeClr val="bg1"/>
              </a:solidFill>
            </a:endParaRPr>
          </a:p>
        </p:txBody>
      </p:sp>
      <p:sp>
        <p:nvSpPr>
          <p:cNvPr id="14" name="椭圆 13"/>
          <p:cNvSpPr/>
          <p:nvPr/>
        </p:nvSpPr>
        <p:spPr>
          <a:xfrm>
            <a:off x="7166211" y="4807027"/>
            <a:ext cx="1503006" cy="1503006"/>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zh-CN" altLang="en-US" dirty="0">
                <a:solidFill>
                  <a:schemeClr val="bg1"/>
                </a:solidFill>
              </a:rPr>
              <a:t>固定噪声水平</a:t>
            </a:r>
          </a:p>
        </p:txBody>
      </p:sp>
      <p:cxnSp>
        <p:nvCxnSpPr>
          <p:cNvPr id="16" name="直线连接符 8"/>
          <p:cNvCxnSpPr>
            <a:cxnSpLocks/>
            <a:stCxn id="11" idx="5"/>
            <a:endCxn id="7" idx="2"/>
          </p:cNvCxnSpPr>
          <p:nvPr/>
        </p:nvCxnSpPr>
        <p:spPr>
          <a:xfrm>
            <a:off x="2355824" y="4016040"/>
            <a:ext cx="734147" cy="665946"/>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直线连接符 10"/>
          <p:cNvCxnSpPr>
            <a:cxnSpLocks/>
            <a:stCxn id="7" idx="2"/>
            <a:endCxn id="10" idx="7"/>
          </p:cNvCxnSpPr>
          <p:nvPr/>
        </p:nvCxnSpPr>
        <p:spPr>
          <a:xfrm flipH="1">
            <a:off x="2272271" y="4681986"/>
            <a:ext cx="817700" cy="33745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直线连接符 37"/>
          <p:cNvCxnSpPr>
            <a:cxnSpLocks/>
            <a:stCxn id="5" idx="2"/>
            <a:endCxn id="7" idx="7"/>
          </p:cNvCxnSpPr>
          <p:nvPr/>
        </p:nvCxnSpPr>
        <p:spPr>
          <a:xfrm flipH="1">
            <a:off x="4372867" y="3670564"/>
            <a:ext cx="641749" cy="480029"/>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直线连接符 43"/>
          <p:cNvCxnSpPr>
            <a:cxnSpLocks/>
            <a:stCxn id="5" idx="6"/>
            <a:endCxn id="6" idx="2"/>
          </p:cNvCxnSpPr>
          <p:nvPr/>
        </p:nvCxnSpPr>
        <p:spPr>
          <a:xfrm flipV="1">
            <a:off x="7318870" y="2844214"/>
            <a:ext cx="488959" cy="82635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直线连接符 46"/>
          <p:cNvCxnSpPr>
            <a:stCxn id="6" idx="6"/>
            <a:endCxn id="12" idx="2"/>
          </p:cNvCxnSpPr>
          <p:nvPr/>
        </p:nvCxnSpPr>
        <p:spPr>
          <a:xfrm flipV="1">
            <a:off x="9310835" y="1966676"/>
            <a:ext cx="949816" cy="877538"/>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直线连接符 49"/>
          <p:cNvCxnSpPr>
            <a:stCxn id="6" idx="6"/>
            <a:endCxn id="13" idx="2"/>
          </p:cNvCxnSpPr>
          <p:nvPr/>
        </p:nvCxnSpPr>
        <p:spPr>
          <a:xfrm>
            <a:off x="9310835" y="2844214"/>
            <a:ext cx="1110181" cy="577788"/>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直线连接符 56"/>
          <p:cNvCxnSpPr>
            <a:stCxn id="5" idx="5"/>
            <a:endCxn id="14" idx="1"/>
          </p:cNvCxnSpPr>
          <p:nvPr/>
        </p:nvCxnSpPr>
        <p:spPr>
          <a:xfrm>
            <a:off x="6981420" y="4485241"/>
            <a:ext cx="404901" cy="541896"/>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0556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up)">
                                      <p:cBhvr>
                                        <p:cTn id="7" dur="25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wipe(right)">
                                      <p:cBhvr>
                                        <p:cTn id="12" dur="250"/>
                                        <p:tgtEl>
                                          <p:spTgt spid="18"/>
                                        </p:tgtEl>
                                      </p:cBhvr>
                                    </p:animEffect>
                                  </p:childTnLst>
                                </p:cTn>
                              </p:par>
                            </p:childTnLst>
                          </p:cTn>
                        </p:par>
                        <p:par>
                          <p:cTn id="13" fill="hold">
                            <p:stCondLst>
                              <p:cond delay="250"/>
                            </p:stCondLst>
                            <p:childTnLst>
                              <p:par>
                                <p:cTn id="14" presetID="10" presetClass="entr" presetSubtype="0" fill="hold" grpId="0" nodeType="after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childTnLst>
                          </p:cTn>
                        </p:par>
                        <p:par>
                          <p:cTn id="17" fill="hold">
                            <p:stCondLst>
                              <p:cond delay="750"/>
                            </p:stCondLst>
                            <p:childTnLst>
                              <p:par>
                                <p:cTn id="18" presetID="22" presetClass="entr" presetSubtype="2" fill="hold" nodeType="after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wipe(right)">
                                      <p:cBhvr>
                                        <p:cTn id="20" dur="250"/>
                                        <p:tgtEl>
                                          <p:spTgt spid="16"/>
                                        </p:tgtEl>
                                      </p:cBhvr>
                                    </p:animEffect>
                                  </p:childTnLst>
                                </p:cTn>
                              </p:par>
                              <p:par>
                                <p:cTn id="21" presetID="22" presetClass="entr" presetSubtype="2" fill="hold" nodeType="with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wipe(right)">
                                      <p:cBhvr>
                                        <p:cTn id="23" dur="250"/>
                                        <p:tgtEl>
                                          <p:spTgt spid="17"/>
                                        </p:tgtEl>
                                      </p:cBhvr>
                                    </p:animEffect>
                                  </p:childTnLst>
                                </p:cTn>
                              </p:par>
                            </p:childTnLst>
                          </p:cTn>
                        </p:par>
                        <p:par>
                          <p:cTn id="24" fill="hold">
                            <p:stCondLst>
                              <p:cond delay="1000"/>
                            </p:stCondLst>
                            <p:childTnLst>
                              <p:par>
                                <p:cTn id="25" presetID="10" presetClass="entr" presetSubtype="0" fill="hold" grpId="0" nodeType="after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fade">
                                      <p:cBhvr>
                                        <p:cTn id="30" dur="500"/>
                                        <p:tgtEl>
                                          <p:spTgt spid="10"/>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nodeType="clickEffect">
                                  <p:stCondLst>
                                    <p:cond delay="0"/>
                                  </p:stCondLst>
                                  <p:childTnLst>
                                    <p:set>
                                      <p:cBhvr>
                                        <p:cTn id="34" dur="1" fill="hold">
                                          <p:stCondLst>
                                            <p:cond delay="0"/>
                                          </p:stCondLst>
                                        </p:cTn>
                                        <p:tgtEl>
                                          <p:spTgt spid="19"/>
                                        </p:tgtEl>
                                        <p:attrNameLst>
                                          <p:attrName>style.visibility</p:attrName>
                                        </p:attrNameLst>
                                      </p:cBhvr>
                                      <p:to>
                                        <p:strVal val="visible"/>
                                      </p:to>
                                    </p:set>
                                    <p:animEffect transition="in" filter="wipe(down)">
                                      <p:cBhvr>
                                        <p:cTn id="35" dur="250"/>
                                        <p:tgtEl>
                                          <p:spTgt spid="19"/>
                                        </p:tgtEl>
                                      </p:cBhvr>
                                    </p:animEffect>
                                  </p:childTnLst>
                                </p:cTn>
                              </p:par>
                            </p:childTnLst>
                          </p:cTn>
                        </p:par>
                        <p:par>
                          <p:cTn id="36" fill="hold">
                            <p:stCondLst>
                              <p:cond delay="250"/>
                            </p:stCondLst>
                            <p:childTnLst>
                              <p:par>
                                <p:cTn id="37" presetID="10" presetClass="entr" presetSubtype="0" fill="hold" grpId="0" nodeType="afterEffect">
                                  <p:stCondLst>
                                    <p:cond delay="0"/>
                                  </p:stCondLst>
                                  <p:childTnLst>
                                    <p:set>
                                      <p:cBhvr>
                                        <p:cTn id="38" dur="1" fill="hold">
                                          <p:stCondLst>
                                            <p:cond delay="0"/>
                                          </p:stCondLst>
                                        </p:cTn>
                                        <p:tgtEl>
                                          <p:spTgt spid="6"/>
                                        </p:tgtEl>
                                        <p:attrNameLst>
                                          <p:attrName>style.visibility</p:attrName>
                                        </p:attrNameLst>
                                      </p:cBhvr>
                                      <p:to>
                                        <p:strVal val="visible"/>
                                      </p:to>
                                    </p:set>
                                    <p:animEffect transition="in" filter="fade">
                                      <p:cBhvr>
                                        <p:cTn id="39" dur="500"/>
                                        <p:tgtEl>
                                          <p:spTgt spid="6"/>
                                        </p:tgtEl>
                                      </p:cBhvr>
                                    </p:animEffect>
                                  </p:childTnLst>
                                </p:cTn>
                              </p:par>
                            </p:childTnLst>
                          </p:cTn>
                        </p:par>
                        <p:par>
                          <p:cTn id="40" fill="hold">
                            <p:stCondLst>
                              <p:cond delay="750"/>
                            </p:stCondLst>
                            <p:childTnLst>
                              <p:par>
                                <p:cTn id="41" presetID="22" presetClass="entr" presetSubtype="8" fill="hold" nodeType="afterEffect">
                                  <p:stCondLst>
                                    <p:cond delay="0"/>
                                  </p:stCondLst>
                                  <p:childTnLst>
                                    <p:set>
                                      <p:cBhvr>
                                        <p:cTn id="42" dur="1" fill="hold">
                                          <p:stCondLst>
                                            <p:cond delay="0"/>
                                          </p:stCondLst>
                                        </p:cTn>
                                        <p:tgtEl>
                                          <p:spTgt spid="20"/>
                                        </p:tgtEl>
                                        <p:attrNameLst>
                                          <p:attrName>style.visibility</p:attrName>
                                        </p:attrNameLst>
                                      </p:cBhvr>
                                      <p:to>
                                        <p:strVal val="visible"/>
                                      </p:to>
                                    </p:set>
                                    <p:animEffect transition="in" filter="wipe(left)">
                                      <p:cBhvr>
                                        <p:cTn id="43" dur="500"/>
                                        <p:tgtEl>
                                          <p:spTgt spid="20"/>
                                        </p:tgtEl>
                                      </p:cBhvr>
                                    </p:animEffect>
                                  </p:childTnLst>
                                </p:cTn>
                              </p:par>
                              <p:par>
                                <p:cTn id="44" presetID="22" presetClass="entr" presetSubtype="8" fill="hold" nodeType="withEffect">
                                  <p:stCondLst>
                                    <p:cond delay="0"/>
                                  </p:stCondLst>
                                  <p:childTnLst>
                                    <p:set>
                                      <p:cBhvr>
                                        <p:cTn id="45" dur="1" fill="hold">
                                          <p:stCondLst>
                                            <p:cond delay="0"/>
                                          </p:stCondLst>
                                        </p:cTn>
                                        <p:tgtEl>
                                          <p:spTgt spid="21"/>
                                        </p:tgtEl>
                                        <p:attrNameLst>
                                          <p:attrName>style.visibility</p:attrName>
                                        </p:attrNameLst>
                                      </p:cBhvr>
                                      <p:to>
                                        <p:strVal val="visible"/>
                                      </p:to>
                                    </p:set>
                                    <p:animEffect transition="in" filter="wipe(left)">
                                      <p:cBhvr>
                                        <p:cTn id="46" dur="500"/>
                                        <p:tgtEl>
                                          <p:spTgt spid="21"/>
                                        </p:tgtEl>
                                      </p:cBhvr>
                                    </p:animEffect>
                                  </p:childTnLst>
                                </p:cTn>
                              </p:par>
                            </p:childTnLst>
                          </p:cTn>
                        </p:par>
                        <p:par>
                          <p:cTn id="47" fill="hold">
                            <p:stCondLst>
                              <p:cond delay="1250"/>
                            </p:stCondLst>
                            <p:childTnLst>
                              <p:par>
                                <p:cTn id="48" presetID="10" presetClass="entr" presetSubtype="0" fill="hold" grpId="0" nodeType="afterEffect">
                                  <p:stCondLst>
                                    <p:cond delay="0"/>
                                  </p:stCondLst>
                                  <p:childTnLst>
                                    <p:set>
                                      <p:cBhvr>
                                        <p:cTn id="49" dur="1" fill="hold">
                                          <p:stCondLst>
                                            <p:cond delay="0"/>
                                          </p:stCondLst>
                                        </p:cTn>
                                        <p:tgtEl>
                                          <p:spTgt spid="12"/>
                                        </p:tgtEl>
                                        <p:attrNameLst>
                                          <p:attrName>style.visibility</p:attrName>
                                        </p:attrNameLst>
                                      </p:cBhvr>
                                      <p:to>
                                        <p:strVal val="visible"/>
                                      </p:to>
                                    </p:set>
                                    <p:animEffect transition="in" filter="fade">
                                      <p:cBhvr>
                                        <p:cTn id="50" dur="500"/>
                                        <p:tgtEl>
                                          <p:spTgt spid="12"/>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3"/>
                                        </p:tgtEl>
                                        <p:attrNameLst>
                                          <p:attrName>style.visibility</p:attrName>
                                        </p:attrNameLst>
                                      </p:cBhvr>
                                      <p:to>
                                        <p:strVal val="visible"/>
                                      </p:to>
                                    </p:set>
                                    <p:animEffect transition="in" filter="fade">
                                      <p:cBhvr>
                                        <p:cTn id="5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0" grpId="0" animBg="1"/>
      <p:bldP spid="11" grpId="0" animBg="1"/>
      <p:bldP spid="12" grpId="0" animBg="1"/>
      <p:bldP spid="13"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t>结果分析</a:t>
            </a:r>
          </a:p>
        </p:txBody>
      </p:sp>
      <p:sp>
        <p:nvSpPr>
          <p:cNvPr id="3" name="文本占位符 2"/>
          <p:cNvSpPr>
            <a:spLocks noGrp="1"/>
          </p:cNvSpPr>
          <p:nvPr>
            <p:ph type="body" sz="quarter" idx="11"/>
          </p:nvPr>
        </p:nvSpPr>
        <p:spPr/>
        <p:txBody>
          <a:bodyPr>
            <a:normAutofit fontScale="92500" lnSpcReduction="20000"/>
          </a:bodyPr>
          <a:lstStyle/>
          <a:p>
            <a:r>
              <a:rPr lang="en-US" altLang="zh-CN" dirty="0"/>
              <a:t>04</a:t>
            </a:r>
            <a:endParaRPr lang="zh-CN" altLang="en-US" dirty="0"/>
          </a:p>
        </p:txBody>
      </p:sp>
      <p:pic>
        <p:nvPicPr>
          <p:cNvPr id="29" name="图片 28" descr="图片包含 户外, 人员, 物体, 地面&#10;&#10;已生成极高可信度的说明"/>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0769" y="1763232"/>
            <a:ext cx="1841205" cy="1841205"/>
          </a:xfrm>
          <a:prstGeom prst="rect">
            <a:avLst/>
          </a:prstGeom>
        </p:spPr>
      </p:pic>
      <p:pic>
        <p:nvPicPr>
          <p:cNvPr id="31" name="图片 30" descr="图片包含 建筑物, 户外, 天空, 房屋&#10;&#10;已生成极高可信度的说明"/>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47666" y="1763232"/>
            <a:ext cx="1841205" cy="1841205"/>
          </a:xfrm>
          <a:prstGeom prst="rect">
            <a:avLst/>
          </a:prstGeom>
        </p:spPr>
      </p:pic>
      <p:pic>
        <p:nvPicPr>
          <p:cNvPr id="33" name="图片 32" descr="图片包含 室内, 水果&#10;&#10;已生成高可信度的说明"/>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84563" y="1763232"/>
            <a:ext cx="1841205" cy="1841205"/>
          </a:xfrm>
          <a:prstGeom prst="rect">
            <a:avLst/>
          </a:prstGeom>
        </p:spPr>
      </p:pic>
      <p:pic>
        <p:nvPicPr>
          <p:cNvPr id="35" name="图片 34" descr="图片包含 无脊椎动物, 动物, 就坐, 章鱼&#10;&#10;已生成极高可信度的说明"/>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21460" y="1763232"/>
            <a:ext cx="1841205" cy="1841205"/>
          </a:xfrm>
          <a:prstGeom prst="rect">
            <a:avLst/>
          </a:prstGeom>
        </p:spPr>
      </p:pic>
      <p:pic>
        <p:nvPicPr>
          <p:cNvPr id="37" name="图片 3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061665" y="1763232"/>
            <a:ext cx="1837247" cy="1837247"/>
          </a:xfrm>
          <a:prstGeom prst="rect">
            <a:avLst/>
          </a:prstGeom>
        </p:spPr>
      </p:pic>
      <p:pic>
        <p:nvPicPr>
          <p:cNvPr id="39" name="图片 38" descr="图片包含 户外, 雪花, 平面, 山&#10;&#10;已生成极高可信度的说明"/>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997912" y="1763232"/>
            <a:ext cx="1836125" cy="1836125"/>
          </a:xfrm>
          <a:prstGeom prst="rect">
            <a:avLst/>
          </a:prstGeom>
        </p:spPr>
      </p:pic>
      <p:pic>
        <p:nvPicPr>
          <p:cNvPr id="41" name="图片 40" descr="图片包含 动物, 户外&#10;&#10;已生成极高可信度的说明"/>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10769" y="4116572"/>
            <a:ext cx="1837660" cy="1837660"/>
          </a:xfrm>
          <a:prstGeom prst="rect">
            <a:avLst/>
          </a:prstGeom>
        </p:spPr>
      </p:pic>
      <p:pic>
        <p:nvPicPr>
          <p:cNvPr id="43" name="图片 42" descr="图片包含 人员, 妇女, 户外, 服装&#10;&#10;已生成极高可信度的说明"/>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247666" y="4116572"/>
            <a:ext cx="1841205" cy="1841205"/>
          </a:xfrm>
          <a:prstGeom prst="rect">
            <a:avLst/>
          </a:prstGeom>
        </p:spPr>
      </p:pic>
      <p:pic>
        <p:nvPicPr>
          <p:cNvPr id="45" name="图片 44" descr="图片包含 人员, 室内, 餐桌, 地板&#10;&#10;已生成极高可信度的说明"/>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184563" y="4116572"/>
            <a:ext cx="1837660" cy="1837660"/>
          </a:xfrm>
          <a:prstGeom prst="rect">
            <a:avLst/>
          </a:prstGeom>
        </p:spPr>
      </p:pic>
      <p:pic>
        <p:nvPicPr>
          <p:cNvPr id="47" name="图片 46" descr="图片包含 船, 户外, 天空, 水&#10;&#10;已生成极高可信度的说明"/>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117915" y="4116572"/>
            <a:ext cx="1844750" cy="1844750"/>
          </a:xfrm>
          <a:prstGeom prst="rect">
            <a:avLst/>
          </a:prstGeom>
        </p:spPr>
      </p:pic>
      <p:pic>
        <p:nvPicPr>
          <p:cNvPr id="49" name="图片 48" descr="图片包含 人员, 户外, 妇女, 地面&#10;&#10;已生成极高可信度的说明"/>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058357" y="4116572"/>
            <a:ext cx="1840555" cy="1840555"/>
          </a:xfrm>
          <a:prstGeom prst="rect">
            <a:avLst/>
          </a:prstGeom>
        </p:spPr>
      </p:pic>
      <p:pic>
        <p:nvPicPr>
          <p:cNvPr id="51" name="图片 50" descr="图片包含 室内, 地板, 照片, 黑色&#10;&#10;已生成极高可信度的说明"/>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9991709" y="4116572"/>
            <a:ext cx="1837660" cy="1837660"/>
          </a:xfrm>
          <a:prstGeom prst="rect">
            <a:avLst/>
          </a:prstGeom>
        </p:spPr>
      </p:pic>
      <p:sp>
        <p:nvSpPr>
          <p:cNvPr id="52" name="矩形 51"/>
          <p:cNvSpPr/>
          <p:nvPr/>
        </p:nvSpPr>
        <p:spPr>
          <a:xfrm>
            <a:off x="212250" y="1045499"/>
            <a:ext cx="4493538" cy="461665"/>
          </a:xfrm>
          <a:prstGeom prst="rect">
            <a:avLst/>
          </a:prstGeom>
        </p:spPr>
        <p:txBody>
          <a:bodyPr wrap="none">
            <a:spAutoFit/>
          </a:bodyPr>
          <a:lstStyle/>
          <a:p>
            <a:r>
              <a:rPr lang="zh-CN" altLang="en-US" sz="2400" b="1" dirty="0">
                <a:solidFill>
                  <a:srgbClr val="376092"/>
                </a:solidFill>
                <a:cs typeface="+mn-ea"/>
                <a:sym typeface="+mn-lt"/>
              </a:rPr>
              <a:t>固定高斯噪声水平的灰度图去噪</a:t>
            </a:r>
          </a:p>
        </p:txBody>
      </p:sp>
      <p:sp>
        <p:nvSpPr>
          <p:cNvPr id="17" name="矩形 16"/>
          <p:cNvSpPr/>
          <p:nvPr/>
        </p:nvSpPr>
        <p:spPr>
          <a:xfrm>
            <a:off x="0" y="-126573"/>
            <a:ext cx="12192000" cy="6984573"/>
          </a:xfrm>
          <a:prstGeom prst="rect">
            <a:avLst/>
          </a:prstGeom>
          <a:solidFill>
            <a:schemeClr val="tx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18" name="组合 17"/>
          <p:cNvGrpSpPr/>
          <p:nvPr/>
        </p:nvGrpSpPr>
        <p:grpSpPr>
          <a:xfrm>
            <a:off x="4776526" y="1749142"/>
            <a:ext cx="102280" cy="3884294"/>
            <a:chOff x="3542030" y="2365829"/>
            <a:chExt cx="102280" cy="2716892"/>
          </a:xfrm>
        </p:grpSpPr>
        <p:sp>
          <p:nvSpPr>
            <p:cNvPr id="19" name="矩形 18"/>
            <p:cNvSpPr/>
            <p:nvPr/>
          </p:nvSpPr>
          <p:spPr>
            <a:xfrm flipH="1">
              <a:off x="3572601" y="2365829"/>
              <a:ext cx="45720" cy="2716892"/>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0" name="直角三角形 19"/>
            <p:cNvSpPr/>
            <p:nvPr/>
          </p:nvSpPr>
          <p:spPr>
            <a:xfrm rot="2700000">
              <a:off x="3542030" y="3711354"/>
              <a:ext cx="102280" cy="102280"/>
            </a:xfrm>
            <a:prstGeom prst="rtTriangl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sp>
        <p:nvSpPr>
          <p:cNvPr id="21" name="文本框 20"/>
          <p:cNvSpPr txBox="1"/>
          <p:nvPr/>
        </p:nvSpPr>
        <p:spPr>
          <a:xfrm>
            <a:off x="5364264" y="1603195"/>
            <a:ext cx="1696298" cy="1569660"/>
          </a:xfrm>
          <a:prstGeom prst="rect">
            <a:avLst/>
          </a:prstGeom>
          <a:noFill/>
        </p:spPr>
        <p:txBody>
          <a:bodyPr wrap="none" rtlCol="0">
            <a:spAutoFit/>
          </a:bodyPr>
          <a:lstStyle/>
          <a:p>
            <a:r>
              <a:rPr lang="en-US" altLang="zh-CN" sz="9600" dirty="0">
                <a:solidFill>
                  <a:srgbClr val="FFC000"/>
                </a:solidFill>
                <a:latin typeface="微软雅黑" panose="020B0503020204020204" pitchFamily="34" charset="-122"/>
                <a:ea typeface="微软雅黑" panose="020B0503020204020204" pitchFamily="34" charset="-122"/>
              </a:rPr>
              <a:t>16</a:t>
            </a:r>
            <a:r>
              <a:rPr lang="en-US" altLang="zh-CN" dirty="0">
                <a:solidFill>
                  <a:srgbClr val="FFC000"/>
                </a:solidFill>
                <a:latin typeface="微软雅黑" panose="020B0503020204020204" pitchFamily="34" charset="-122"/>
                <a:ea typeface="微软雅黑" panose="020B0503020204020204" pitchFamily="34" charset="-122"/>
              </a:rPr>
              <a:t> </a:t>
            </a:r>
            <a:endParaRPr lang="zh-CN" altLang="en-US" sz="2000" dirty="0">
              <a:solidFill>
                <a:srgbClr val="FFC000"/>
              </a:solidFill>
              <a:latin typeface="微软雅黑" panose="020B0503020204020204" pitchFamily="34" charset="-122"/>
              <a:ea typeface="微软雅黑" panose="020B0503020204020204" pitchFamily="34" charset="-122"/>
            </a:endParaRPr>
          </a:p>
        </p:txBody>
      </p:sp>
      <p:sp>
        <p:nvSpPr>
          <p:cNvPr id="22" name="矩形 21"/>
          <p:cNvSpPr/>
          <p:nvPr/>
        </p:nvSpPr>
        <p:spPr>
          <a:xfrm>
            <a:off x="5528902" y="4227858"/>
            <a:ext cx="1880643" cy="1569660"/>
          </a:xfrm>
          <a:prstGeom prst="rect">
            <a:avLst/>
          </a:prstGeom>
        </p:spPr>
        <p:txBody>
          <a:bodyPr wrap="none">
            <a:spAutoFit/>
          </a:bodyPr>
          <a:lstStyle/>
          <a:p>
            <a:r>
              <a:rPr lang="en-US" altLang="zh-CN" sz="9600" dirty="0">
                <a:solidFill>
                  <a:srgbClr val="AFDC7E"/>
                </a:solidFill>
                <a:latin typeface="微软雅黑" panose="020B0503020204020204" pitchFamily="34" charset="-122"/>
                <a:ea typeface="微软雅黑" panose="020B0503020204020204" pitchFamily="34" charset="-122"/>
              </a:rPr>
              <a:t>9+</a:t>
            </a:r>
            <a:r>
              <a:rPr lang="en-US" altLang="zh-CN" sz="1600" kern="100" dirty="0">
                <a:solidFill>
                  <a:srgbClr val="AFDC7E"/>
                </a:solidFill>
                <a:latin typeface="微软雅黑" panose="020B0503020204020204" pitchFamily="34" charset="-122"/>
                <a:ea typeface="微软雅黑" panose="020B0503020204020204" pitchFamily="34" charset="-122"/>
              </a:rPr>
              <a:t> </a:t>
            </a:r>
            <a:endParaRPr lang="zh-CN" altLang="en-US" sz="2400" dirty="0">
              <a:solidFill>
                <a:srgbClr val="AFDC7E"/>
              </a:solidFill>
              <a:latin typeface="微软雅黑" panose="020B0503020204020204" pitchFamily="34" charset="-122"/>
              <a:ea typeface="微软雅黑" panose="020B0503020204020204" pitchFamily="34" charset="-122"/>
            </a:endParaRPr>
          </a:p>
        </p:txBody>
      </p:sp>
      <p:sp>
        <p:nvSpPr>
          <p:cNvPr id="23" name="矩形 22"/>
          <p:cNvSpPr/>
          <p:nvPr/>
        </p:nvSpPr>
        <p:spPr>
          <a:xfrm>
            <a:off x="7301924" y="2388025"/>
            <a:ext cx="2339102" cy="461665"/>
          </a:xfrm>
          <a:prstGeom prst="rect">
            <a:avLst/>
          </a:prstGeom>
        </p:spPr>
        <p:txBody>
          <a:bodyPr wrap="none">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高斯噪声标准差</a:t>
            </a:r>
          </a:p>
        </p:txBody>
      </p:sp>
      <p:sp>
        <p:nvSpPr>
          <p:cNvPr id="24" name="矩形 23"/>
          <p:cNvSpPr/>
          <p:nvPr/>
        </p:nvSpPr>
        <p:spPr>
          <a:xfrm>
            <a:off x="7301924" y="5014978"/>
            <a:ext cx="2659702" cy="461665"/>
          </a:xfrm>
          <a:prstGeom prst="rect">
            <a:avLst/>
          </a:prstGeom>
        </p:spPr>
        <p:txBody>
          <a:bodyPr wrap="none">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网络的训练时间</a:t>
            </a:r>
            <a:r>
              <a:rPr lang="en-US" altLang="zh-CN" sz="2400" dirty="0">
                <a:solidFill>
                  <a:schemeClr val="bg1"/>
                </a:solidFill>
                <a:latin typeface="微软雅黑" panose="020B0503020204020204" pitchFamily="34" charset="-122"/>
                <a:ea typeface="微软雅黑" panose="020B0503020204020204" pitchFamily="34" charset="-122"/>
              </a:rPr>
              <a:t>/h</a:t>
            </a:r>
          </a:p>
        </p:txBody>
      </p:sp>
    </p:spTree>
    <p:extLst>
      <p:ext uri="{BB962C8B-B14F-4D97-AF65-F5344CB8AC3E}">
        <p14:creationId xmlns:p14="http://schemas.microsoft.com/office/powerpoint/2010/main" val="1575369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fade">
                                      <p:cBhvr>
                                        <p:cTn id="7" dur="500"/>
                                        <p:tgtEl>
                                          <p:spTgt spid="5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fade">
                                      <p:cBhvr>
                                        <p:cTn id="11" dur="250"/>
                                        <p:tgtEl>
                                          <p:spTgt spid="29"/>
                                        </p:tgtEl>
                                      </p:cBhvr>
                                    </p:animEffect>
                                  </p:childTnLst>
                                </p:cTn>
                              </p:par>
                            </p:childTnLst>
                          </p:cTn>
                        </p:par>
                        <p:par>
                          <p:cTn id="12" fill="hold">
                            <p:stCondLst>
                              <p:cond delay="750"/>
                            </p:stCondLst>
                            <p:childTnLst>
                              <p:par>
                                <p:cTn id="13" presetID="10" presetClass="entr" presetSubtype="0" fill="hold" nodeType="afterEffect">
                                  <p:stCondLst>
                                    <p:cond delay="0"/>
                                  </p:stCondLst>
                                  <p:childTnLst>
                                    <p:set>
                                      <p:cBhvr>
                                        <p:cTn id="14" dur="1" fill="hold">
                                          <p:stCondLst>
                                            <p:cond delay="0"/>
                                          </p:stCondLst>
                                        </p:cTn>
                                        <p:tgtEl>
                                          <p:spTgt spid="31"/>
                                        </p:tgtEl>
                                        <p:attrNameLst>
                                          <p:attrName>style.visibility</p:attrName>
                                        </p:attrNameLst>
                                      </p:cBhvr>
                                      <p:to>
                                        <p:strVal val="visible"/>
                                      </p:to>
                                    </p:set>
                                    <p:animEffect transition="in" filter="fade">
                                      <p:cBhvr>
                                        <p:cTn id="15" dur="250"/>
                                        <p:tgtEl>
                                          <p:spTgt spid="31"/>
                                        </p:tgtEl>
                                      </p:cBhvr>
                                    </p:animEffect>
                                  </p:childTnLst>
                                </p:cTn>
                              </p:par>
                            </p:childTnLst>
                          </p:cTn>
                        </p:par>
                        <p:par>
                          <p:cTn id="16" fill="hold">
                            <p:stCondLst>
                              <p:cond delay="1000"/>
                            </p:stCondLst>
                            <p:childTnLst>
                              <p:par>
                                <p:cTn id="17" presetID="10" presetClass="entr" presetSubtype="0" fill="hold" nodeType="afterEffect">
                                  <p:stCondLst>
                                    <p:cond delay="0"/>
                                  </p:stCondLst>
                                  <p:childTnLst>
                                    <p:set>
                                      <p:cBhvr>
                                        <p:cTn id="18" dur="1" fill="hold">
                                          <p:stCondLst>
                                            <p:cond delay="0"/>
                                          </p:stCondLst>
                                        </p:cTn>
                                        <p:tgtEl>
                                          <p:spTgt spid="33"/>
                                        </p:tgtEl>
                                        <p:attrNameLst>
                                          <p:attrName>style.visibility</p:attrName>
                                        </p:attrNameLst>
                                      </p:cBhvr>
                                      <p:to>
                                        <p:strVal val="visible"/>
                                      </p:to>
                                    </p:set>
                                    <p:animEffect transition="in" filter="fade">
                                      <p:cBhvr>
                                        <p:cTn id="19" dur="250"/>
                                        <p:tgtEl>
                                          <p:spTgt spid="33"/>
                                        </p:tgtEl>
                                      </p:cBhvr>
                                    </p:animEffect>
                                  </p:childTnLst>
                                </p:cTn>
                              </p:par>
                            </p:childTnLst>
                          </p:cTn>
                        </p:par>
                        <p:par>
                          <p:cTn id="20" fill="hold">
                            <p:stCondLst>
                              <p:cond delay="1250"/>
                            </p:stCondLst>
                            <p:childTnLst>
                              <p:par>
                                <p:cTn id="21" presetID="10" presetClass="entr" presetSubtype="0" fill="hold" nodeType="afterEffect">
                                  <p:stCondLst>
                                    <p:cond delay="0"/>
                                  </p:stCondLst>
                                  <p:childTnLst>
                                    <p:set>
                                      <p:cBhvr>
                                        <p:cTn id="22" dur="1" fill="hold">
                                          <p:stCondLst>
                                            <p:cond delay="0"/>
                                          </p:stCondLst>
                                        </p:cTn>
                                        <p:tgtEl>
                                          <p:spTgt spid="35"/>
                                        </p:tgtEl>
                                        <p:attrNameLst>
                                          <p:attrName>style.visibility</p:attrName>
                                        </p:attrNameLst>
                                      </p:cBhvr>
                                      <p:to>
                                        <p:strVal val="visible"/>
                                      </p:to>
                                    </p:set>
                                    <p:animEffect transition="in" filter="fade">
                                      <p:cBhvr>
                                        <p:cTn id="23" dur="250"/>
                                        <p:tgtEl>
                                          <p:spTgt spid="35"/>
                                        </p:tgtEl>
                                      </p:cBhvr>
                                    </p:animEffect>
                                  </p:childTnLst>
                                </p:cTn>
                              </p:par>
                            </p:childTnLst>
                          </p:cTn>
                        </p:par>
                        <p:par>
                          <p:cTn id="24" fill="hold">
                            <p:stCondLst>
                              <p:cond delay="1500"/>
                            </p:stCondLst>
                            <p:childTnLst>
                              <p:par>
                                <p:cTn id="25" presetID="10" presetClass="entr" presetSubtype="0" fill="hold" nodeType="afterEffect">
                                  <p:stCondLst>
                                    <p:cond delay="0"/>
                                  </p:stCondLst>
                                  <p:childTnLst>
                                    <p:set>
                                      <p:cBhvr>
                                        <p:cTn id="26" dur="1" fill="hold">
                                          <p:stCondLst>
                                            <p:cond delay="0"/>
                                          </p:stCondLst>
                                        </p:cTn>
                                        <p:tgtEl>
                                          <p:spTgt spid="37"/>
                                        </p:tgtEl>
                                        <p:attrNameLst>
                                          <p:attrName>style.visibility</p:attrName>
                                        </p:attrNameLst>
                                      </p:cBhvr>
                                      <p:to>
                                        <p:strVal val="visible"/>
                                      </p:to>
                                    </p:set>
                                    <p:animEffect transition="in" filter="fade">
                                      <p:cBhvr>
                                        <p:cTn id="27" dur="250"/>
                                        <p:tgtEl>
                                          <p:spTgt spid="37"/>
                                        </p:tgtEl>
                                      </p:cBhvr>
                                    </p:animEffect>
                                  </p:childTnLst>
                                </p:cTn>
                              </p:par>
                            </p:childTnLst>
                          </p:cTn>
                        </p:par>
                        <p:par>
                          <p:cTn id="28" fill="hold">
                            <p:stCondLst>
                              <p:cond delay="1750"/>
                            </p:stCondLst>
                            <p:childTnLst>
                              <p:par>
                                <p:cTn id="29" presetID="10" presetClass="entr" presetSubtype="0" fill="hold" nodeType="afterEffect">
                                  <p:stCondLst>
                                    <p:cond delay="0"/>
                                  </p:stCondLst>
                                  <p:childTnLst>
                                    <p:set>
                                      <p:cBhvr>
                                        <p:cTn id="30" dur="1" fill="hold">
                                          <p:stCondLst>
                                            <p:cond delay="0"/>
                                          </p:stCondLst>
                                        </p:cTn>
                                        <p:tgtEl>
                                          <p:spTgt spid="39"/>
                                        </p:tgtEl>
                                        <p:attrNameLst>
                                          <p:attrName>style.visibility</p:attrName>
                                        </p:attrNameLst>
                                      </p:cBhvr>
                                      <p:to>
                                        <p:strVal val="visible"/>
                                      </p:to>
                                    </p:set>
                                    <p:animEffect transition="in" filter="fade">
                                      <p:cBhvr>
                                        <p:cTn id="31" dur="250"/>
                                        <p:tgtEl>
                                          <p:spTgt spid="39"/>
                                        </p:tgtEl>
                                      </p:cBhvr>
                                    </p:animEffect>
                                  </p:childTnLst>
                                </p:cTn>
                              </p:par>
                            </p:childTnLst>
                          </p:cTn>
                        </p:par>
                        <p:par>
                          <p:cTn id="32" fill="hold">
                            <p:stCondLst>
                              <p:cond delay="2000"/>
                            </p:stCondLst>
                            <p:childTnLst>
                              <p:par>
                                <p:cTn id="33" presetID="10" presetClass="entr" presetSubtype="0" fill="hold" nodeType="afterEffect">
                                  <p:stCondLst>
                                    <p:cond delay="0"/>
                                  </p:stCondLst>
                                  <p:childTnLst>
                                    <p:set>
                                      <p:cBhvr>
                                        <p:cTn id="34" dur="1" fill="hold">
                                          <p:stCondLst>
                                            <p:cond delay="0"/>
                                          </p:stCondLst>
                                        </p:cTn>
                                        <p:tgtEl>
                                          <p:spTgt spid="41"/>
                                        </p:tgtEl>
                                        <p:attrNameLst>
                                          <p:attrName>style.visibility</p:attrName>
                                        </p:attrNameLst>
                                      </p:cBhvr>
                                      <p:to>
                                        <p:strVal val="visible"/>
                                      </p:to>
                                    </p:set>
                                    <p:animEffect transition="in" filter="fade">
                                      <p:cBhvr>
                                        <p:cTn id="35" dur="250"/>
                                        <p:tgtEl>
                                          <p:spTgt spid="41"/>
                                        </p:tgtEl>
                                      </p:cBhvr>
                                    </p:animEffect>
                                  </p:childTnLst>
                                </p:cTn>
                              </p:par>
                            </p:childTnLst>
                          </p:cTn>
                        </p:par>
                        <p:par>
                          <p:cTn id="36" fill="hold">
                            <p:stCondLst>
                              <p:cond delay="2250"/>
                            </p:stCondLst>
                            <p:childTnLst>
                              <p:par>
                                <p:cTn id="37" presetID="10" presetClass="entr" presetSubtype="0" fill="hold" nodeType="afterEffect">
                                  <p:stCondLst>
                                    <p:cond delay="0"/>
                                  </p:stCondLst>
                                  <p:childTnLst>
                                    <p:set>
                                      <p:cBhvr>
                                        <p:cTn id="38" dur="1" fill="hold">
                                          <p:stCondLst>
                                            <p:cond delay="0"/>
                                          </p:stCondLst>
                                        </p:cTn>
                                        <p:tgtEl>
                                          <p:spTgt spid="43"/>
                                        </p:tgtEl>
                                        <p:attrNameLst>
                                          <p:attrName>style.visibility</p:attrName>
                                        </p:attrNameLst>
                                      </p:cBhvr>
                                      <p:to>
                                        <p:strVal val="visible"/>
                                      </p:to>
                                    </p:set>
                                    <p:animEffect transition="in" filter="fade">
                                      <p:cBhvr>
                                        <p:cTn id="39" dur="250"/>
                                        <p:tgtEl>
                                          <p:spTgt spid="43"/>
                                        </p:tgtEl>
                                      </p:cBhvr>
                                    </p:animEffect>
                                  </p:childTnLst>
                                </p:cTn>
                              </p:par>
                            </p:childTnLst>
                          </p:cTn>
                        </p:par>
                        <p:par>
                          <p:cTn id="40" fill="hold">
                            <p:stCondLst>
                              <p:cond delay="2500"/>
                            </p:stCondLst>
                            <p:childTnLst>
                              <p:par>
                                <p:cTn id="41" presetID="10" presetClass="entr" presetSubtype="0" fill="hold" nodeType="afterEffect">
                                  <p:stCondLst>
                                    <p:cond delay="0"/>
                                  </p:stCondLst>
                                  <p:childTnLst>
                                    <p:set>
                                      <p:cBhvr>
                                        <p:cTn id="42" dur="1" fill="hold">
                                          <p:stCondLst>
                                            <p:cond delay="0"/>
                                          </p:stCondLst>
                                        </p:cTn>
                                        <p:tgtEl>
                                          <p:spTgt spid="45"/>
                                        </p:tgtEl>
                                        <p:attrNameLst>
                                          <p:attrName>style.visibility</p:attrName>
                                        </p:attrNameLst>
                                      </p:cBhvr>
                                      <p:to>
                                        <p:strVal val="visible"/>
                                      </p:to>
                                    </p:set>
                                    <p:animEffect transition="in" filter="fade">
                                      <p:cBhvr>
                                        <p:cTn id="43" dur="250"/>
                                        <p:tgtEl>
                                          <p:spTgt spid="45"/>
                                        </p:tgtEl>
                                      </p:cBhvr>
                                    </p:animEffect>
                                  </p:childTnLst>
                                </p:cTn>
                              </p:par>
                            </p:childTnLst>
                          </p:cTn>
                        </p:par>
                        <p:par>
                          <p:cTn id="44" fill="hold">
                            <p:stCondLst>
                              <p:cond delay="2750"/>
                            </p:stCondLst>
                            <p:childTnLst>
                              <p:par>
                                <p:cTn id="45" presetID="10" presetClass="entr" presetSubtype="0" fill="hold" nodeType="afterEffect">
                                  <p:stCondLst>
                                    <p:cond delay="0"/>
                                  </p:stCondLst>
                                  <p:childTnLst>
                                    <p:set>
                                      <p:cBhvr>
                                        <p:cTn id="46" dur="1" fill="hold">
                                          <p:stCondLst>
                                            <p:cond delay="0"/>
                                          </p:stCondLst>
                                        </p:cTn>
                                        <p:tgtEl>
                                          <p:spTgt spid="47"/>
                                        </p:tgtEl>
                                        <p:attrNameLst>
                                          <p:attrName>style.visibility</p:attrName>
                                        </p:attrNameLst>
                                      </p:cBhvr>
                                      <p:to>
                                        <p:strVal val="visible"/>
                                      </p:to>
                                    </p:set>
                                    <p:animEffect transition="in" filter="fade">
                                      <p:cBhvr>
                                        <p:cTn id="47" dur="250"/>
                                        <p:tgtEl>
                                          <p:spTgt spid="47"/>
                                        </p:tgtEl>
                                      </p:cBhvr>
                                    </p:animEffect>
                                  </p:childTnLst>
                                </p:cTn>
                              </p:par>
                            </p:childTnLst>
                          </p:cTn>
                        </p:par>
                        <p:par>
                          <p:cTn id="48" fill="hold">
                            <p:stCondLst>
                              <p:cond delay="3000"/>
                            </p:stCondLst>
                            <p:childTnLst>
                              <p:par>
                                <p:cTn id="49" presetID="10" presetClass="entr" presetSubtype="0" fill="hold" nodeType="afterEffect">
                                  <p:stCondLst>
                                    <p:cond delay="0"/>
                                  </p:stCondLst>
                                  <p:childTnLst>
                                    <p:set>
                                      <p:cBhvr>
                                        <p:cTn id="50" dur="1" fill="hold">
                                          <p:stCondLst>
                                            <p:cond delay="0"/>
                                          </p:stCondLst>
                                        </p:cTn>
                                        <p:tgtEl>
                                          <p:spTgt spid="49"/>
                                        </p:tgtEl>
                                        <p:attrNameLst>
                                          <p:attrName>style.visibility</p:attrName>
                                        </p:attrNameLst>
                                      </p:cBhvr>
                                      <p:to>
                                        <p:strVal val="visible"/>
                                      </p:to>
                                    </p:set>
                                    <p:animEffect transition="in" filter="fade">
                                      <p:cBhvr>
                                        <p:cTn id="51" dur="250"/>
                                        <p:tgtEl>
                                          <p:spTgt spid="49"/>
                                        </p:tgtEl>
                                      </p:cBhvr>
                                    </p:animEffect>
                                  </p:childTnLst>
                                </p:cTn>
                              </p:par>
                            </p:childTnLst>
                          </p:cTn>
                        </p:par>
                        <p:par>
                          <p:cTn id="52" fill="hold">
                            <p:stCondLst>
                              <p:cond delay="3250"/>
                            </p:stCondLst>
                            <p:childTnLst>
                              <p:par>
                                <p:cTn id="53" presetID="10" presetClass="entr" presetSubtype="0" fill="hold" nodeType="afterEffect">
                                  <p:stCondLst>
                                    <p:cond delay="0"/>
                                  </p:stCondLst>
                                  <p:childTnLst>
                                    <p:set>
                                      <p:cBhvr>
                                        <p:cTn id="54" dur="1" fill="hold">
                                          <p:stCondLst>
                                            <p:cond delay="0"/>
                                          </p:stCondLst>
                                        </p:cTn>
                                        <p:tgtEl>
                                          <p:spTgt spid="51"/>
                                        </p:tgtEl>
                                        <p:attrNameLst>
                                          <p:attrName>style.visibility</p:attrName>
                                        </p:attrNameLst>
                                      </p:cBhvr>
                                      <p:to>
                                        <p:strVal val="visible"/>
                                      </p:to>
                                    </p:set>
                                    <p:animEffect transition="in" filter="fade">
                                      <p:cBhvr>
                                        <p:cTn id="55" dur="250"/>
                                        <p:tgtEl>
                                          <p:spTgt spid="51"/>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17"/>
                                        </p:tgtEl>
                                        <p:attrNameLst>
                                          <p:attrName>style.visibility</p:attrName>
                                        </p:attrNameLst>
                                      </p:cBhvr>
                                      <p:to>
                                        <p:strVal val="visible"/>
                                      </p:to>
                                    </p:set>
                                    <p:animEffect transition="in" filter="fade">
                                      <p:cBhvr>
                                        <p:cTn id="60" dur="500"/>
                                        <p:tgtEl>
                                          <p:spTgt spid="17"/>
                                        </p:tgtEl>
                                      </p:cBhvr>
                                    </p:animEffect>
                                  </p:childTnLst>
                                </p:cTn>
                              </p:par>
                            </p:childTnLst>
                          </p:cTn>
                        </p:par>
                        <p:par>
                          <p:cTn id="61" fill="hold">
                            <p:stCondLst>
                              <p:cond delay="500"/>
                            </p:stCondLst>
                            <p:childTnLst>
                              <p:par>
                                <p:cTn id="62" presetID="10" presetClass="entr" presetSubtype="0" fill="hold" nodeType="afterEffect">
                                  <p:stCondLst>
                                    <p:cond delay="0"/>
                                  </p:stCondLst>
                                  <p:childTnLst>
                                    <p:set>
                                      <p:cBhvr>
                                        <p:cTn id="63" dur="1" fill="hold">
                                          <p:stCondLst>
                                            <p:cond delay="0"/>
                                          </p:stCondLst>
                                        </p:cTn>
                                        <p:tgtEl>
                                          <p:spTgt spid="18"/>
                                        </p:tgtEl>
                                        <p:attrNameLst>
                                          <p:attrName>style.visibility</p:attrName>
                                        </p:attrNameLst>
                                      </p:cBhvr>
                                      <p:to>
                                        <p:strVal val="visible"/>
                                      </p:to>
                                    </p:set>
                                    <p:animEffect transition="in" filter="fade">
                                      <p:cBhvr>
                                        <p:cTn id="64" dur="250"/>
                                        <p:tgtEl>
                                          <p:spTgt spid="18"/>
                                        </p:tgtEl>
                                      </p:cBhvr>
                                    </p:animEffect>
                                  </p:childTnLst>
                                </p:cTn>
                              </p:par>
                            </p:childTnLst>
                          </p:cTn>
                        </p:par>
                        <p:par>
                          <p:cTn id="65" fill="hold">
                            <p:stCondLst>
                              <p:cond delay="750"/>
                            </p:stCondLst>
                            <p:childTnLst>
                              <p:par>
                                <p:cTn id="66" presetID="10" presetClass="entr" presetSubtype="0" fill="hold" grpId="0" nodeType="afterEffect">
                                  <p:stCondLst>
                                    <p:cond delay="0"/>
                                  </p:stCondLst>
                                  <p:childTnLst>
                                    <p:set>
                                      <p:cBhvr>
                                        <p:cTn id="67" dur="1" fill="hold">
                                          <p:stCondLst>
                                            <p:cond delay="0"/>
                                          </p:stCondLst>
                                        </p:cTn>
                                        <p:tgtEl>
                                          <p:spTgt spid="21">
                                            <p:txEl>
                                              <p:pRg st="0" end="0"/>
                                            </p:txEl>
                                          </p:spTgt>
                                        </p:tgtEl>
                                        <p:attrNameLst>
                                          <p:attrName>style.visibility</p:attrName>
                                        </p:attrNameLst>
                                      </p:cBhvr>
                                      <p:to>
                                        <p:strVal val="visible"/>
                                      </p:to>
                                    </p:set>
                                    <p:animEffect transition="in" filter="fade">
                                      <p:cBhvr>
                                        <p:cTn id="68" dur="250"/>
                                        <p:tgtEl>
                                          <p:spTgt spid="21">
                                            <p:txEl>
                                              <p:pRg st="0" end="0"/>
                                            </p:txEl>
                                          </p:spTgt>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23"/>
                                        </p:tgtEl>
                                        <p:attrNameLst>
                                          <p:attrName>style.visibility</p:attrName>
                                        </p:attrNameLst>
                                      </p:cBhvr>
                                      <p:to>
                                        <p:strVal val="visible"/>
                                      </p:to>
                                    </p:set>
                                    <p:animEffect transition="in" filter="fade">
                                      <p:cBhvr>
                                        <p:cTn id="71" dur="250"/>
                                        <p:tgtEl>
                                          <p:spTgt spid="23"/>
                                        </p:tgtEl>
                                      </p:cBhvr>
                                    </p:animEffect>
                                  </p:childTnLst>
                                </p:cTn>
                              </p:par>
                            </p:childTnLst>
                          </p:cTn>
                        </p:par>
                        <p:par>
                          <p:cTn id="72" fill="hold">
                            <p:stCondLst>
                              <p:cond delay="1000"/>
                            </p:stCondLst>
                            <p:childTnLst>
                              <p:par>
                                <p:cTn id="73" presetID="26" presetClass="emph" presetSubtype="0" fill="hold" nodeType="afterEffect">
                                  <p:stCondLst>
                                    <p:cond delay="0"/>
                                  </p:stCondLst>
                                  <p:childTnLst>
                                    <p:animEffect transition="out" filter="fade">
                                      <p:cBhvr>
                                        <p:cTn id="74" dur="250" tmFilter="0, 0; .2, .5; .8, .5; 1, 0"/>
                                        <p:tgtEl>
                                          <p:spTgt spid="21">
                                            <p:txEl>
                                              <p:pRg st="0" end="0"/>
                                            </p:txEl>
                                          </p:spTgt>
                                        </p:tgtEl>
                                      </p:cBhvr>
                                    </p:animEffect>
                                    <p:animScale>
                                      <p:cBhvr>
                                        <p:cTn id="75" dur="125" autoRev="1" fill="hold"/>
                                        <p:tgtEl>
                                          <p:spTgt spid="21">
                                            <p:txEl>
                                              <p:pRg st="0" end="0"/>
                                            </p:txEl>
                                          </p:spTgt>
                                        </p:tgtEl>
                                      </p:cBhvr>
                                      <p:by x="105000" y="105000"/>
                                    </p:animScale>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grpId="1" nodeType="clickEffect">
                                  <p:stCondLst>
                                    <p:cond delay="0"/>
                                  </p:stCondLst>
                                  <p:childTnLst>
                                    <p:set>
                                      <p:cBhvr>
                                        <p:cTn id="79" dur="1" fill="hold">
                                          <p:stCondLst>
                                            <p:cond delay="0"/>
                                          </p:stCondLst>
                                        </p:cTn>
                                        <p:tgtEl>
                                          <p:spTgt spid="22"/>
                                        </p:tgtEl>
                                        <p:attrNameLst>
                                          <p:attrName>style.visibility</p:attrName>
                                        </p:attrNameLst>
                                      </p:cBhvr>
                                      <p:to>
                                        <p:strVal val="visible"/>
                                      </p:to>
                                    </p:set>
                                    <p:animEffect transition="in" filter="fade">
                                      <p:cBhvr>
                                        <p:cTn id="80" dur="250"/>
                                        <p:tgtEl>
                                          <p:spTgt spid="22"/>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24"/>
                                        </p:tgtEl>
                                        <p:attrNameLst>
                                          <p:attrName>style.visibility</p:attrName>
                                        </p:attrNameLst>
                                      </p:cBhvr>
                                      <p:to>
                                        <p:strVal val="visible"/>
                                      </p:to>
                                    </p:set>
                                    <p:animEffect transition="in" filter="fade">
                                      <p:cBhvr>
                                        <p:cTn id="83" dur="250"/>
                                        <p:tgtEl>
                                          <p:spTgt spid="24"/>
                                        </p:tgtEl>
                                      </p:cBhvr>
                                    </p:animEffect>
                                  </p:childTnLst>
                                </p:cTn>
                              </p:par>
                            </p:childTnLst>
                          </p:cTn>
                        </p:par>
                        <p:par>
                          <p:cTn id="84" fill="hold">
                            <p:stCondLst>
                              <p:cond delay="250"/>
                            </p:stCondLst>
                            <p:childTnLst>
                              <p:par>
                                <p:cTn id="85" presetID="26" presetClass="emph" presetSubtype="0" fill="hold" grpId="0" nodeType="afterEffect">
                                  <p:stCondLst>
                                    <p:cond delay="0"/>
                                  </p:stCondLst>
                                  <p:childTnLst>
                                    <p:animEffect transition="out" filter="fade">
                                      <p:cBhvr>
                                        <p:cTn id="86" dur="250" tmFilter="0, 0; .2, .5; .8, .5; 1, 0"/>
                                        <p:tgtEl>
                                          <p:spTgt spid="22"/>
                                        </p:tgtEl>
                                      </p:cBhvr>
                                    </p:animEffect>
                                    <p:animScale>
                                      <p:cBhvr>
                                        <p:cTn id="87" dur="125" autoRev="1" fill="hold"/>
                                        <p:tgtEl>
                                          <p:spTgt spid="2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17" grpId="0" animBg="1"/>
      <p:bldP spid="21" grpId="0" build="allAtOnce"/>
      <p:bldP spid="22" grpId="0"/>
      <p:bldP spid="22" grpId="1"/>
      <p:bldP spid="23" grpId="0"/>
      <p:bldP spid="2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t>结果分析</a:t>
            </a:r>
          </a:p>
        </p:txBody>
      </p:sp>
      <p:sp>
        <p:nvSpPr>
          <p:cNvPr id="3" name="文本占位符 2"/>
          <p:cNvSpPr>
            <a:spLocks noGrp="1"/>
          </p:cNvSpPr>
          <p:nvPr>
            <p:ph type="body" sz="quarter" idx="11"/>
          </p:nvPr>
        </p:nvSpPr>
        <p:spPr/>
        <p:txBody>
          <a:bodyPr>
            <a:normAutofit fontScale="92500" lnSpcReduction="20000"/>
          </a:bodyPr>
          <a:lstStyle/>
          <a:p>
            <a:r>
              <a:rPr lang="en-US" altLang="zh-CN" dirty="0"/>
              <a:t>04</a:t>
            </a:r>
            <a:endParaRPr lang="zh-CN" altLang="en-US" dirty="0"/>
          </a:p>
        </p:txBody>
      </p:sp>
      <p:sp>
        <p:nvSpPr>
          <p:cNvPr id="8" name="矩形 7"/>
          <p:cNvSpPr/>
          <p:nvPr/>
        </p:nvSpPr>
        <p:spPr>
          <a:xfrm>
            <a:off x="212250" y="1045499"/>
            <a:ext cx="4493538" cy="461665"/>
          </a:xfrm>
          <a:prstGeom prst="rect">
            <a:avLst/>
          </a:prstGeom>
        </p:spPr>
        <p:txBody>
          <a:bodyPr wrap="none">
            <a:spAutoFit/>
          </a:bodyPr>
          <a:lstStyle/>
          <a:p>
            <a:r>
              <a:rPr lang="zh-CN" altLang="en-US" sz="2400" b="1" dirty="0">
                <a:solidFill>
                  <a:srgbClr val="376092"/>
                </a:solidFill>
                <a:cs typeface="+mn-ea"/>
                <a:sym typeface="+mn-lt"/>
              </a:rPr>
              <a:t>固定高斯噪声水平的灰度图去噪</a:t>
            </a:r>
          </a:p>
        </p:txBody>
      </p:sp>
      <p:pic>
        <p:nvPicPr>
          <p:cNvPr id="12" name="图片 11" descr="图片包含 人员, 室内, 女孩, 就坐&#10;&#10;已生成极高可信度的说明"/>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9498" y="1973224"/>
            <a:ext cx="3636186" cy="3636186"/>
          </a:xfrm>
          <a:prstGeom prst="rect">
            <a:avLst/>
          </a:prstGeom>
        </p:spPr>
      </p:pic>
      <p:pic>
        <p:nvPicPr>
          <p:cNvPr id="14" name="图片 13" descr="图片包含 人员, 室内, 餐桌, 就坐&#10;&#10;已生成极高可信度的说明"/>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86588" y="1973224"/>
            <a:ext cx="3654010" cy="3654010"/>
          </a:xfrm>
          <a:prstGeom prst="rect">
            <a:avLst/>
          </a:prstGeom>
        </p:spPr>
      </p:pic>
      <p:pic>
        <p:nvPicPr>
          <p:cNvPr id="16" name="图片 15" descr="图片包含 人员, 室内, 餐桌, 地板&#10;&#10;已生成极高可信度的说明"/>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21502" y="1973224"/>
            <a:ext cx="3636186" cy="3636186"/>
          </a:xfrm>
          <a:prstGeom prst="rect">
            <a:avLst/>
          </a:prstGeom>
        </p:spPr>
      </p:pic>
      <p:pic>
        <p:nvPicPr>
          <p:cNvPr id="18" name="图片 17"/>
          <p:cNvPicPr>
            <a:picLocks noChangeAspect="1"/>
          </p:cNvPicPr>
          <p:nvPr/>
        </p:nvPicPr>
        <p:blipFill rotWithShape="1">
          <a:blip r:embed="rId6"/>
          <a:srcRect l="9059" b="20227"/>
          <a:stretch/>
        </p:blipFill>
        <p:spPr>
          <a:xfrm>
            <a:off x="8722066" y="4376244"/>
            <a:ext cx="1815868" cy="2163452"/>
          </a:xfrm>
          <a:prstGeom prst="rect">
            <a:avLst/>
          </a:prstGeom>
        </p:spPr>
      </p:pic>
      <p:grpSp>
        <p:nvGrpSpPr>
          <p:cNvPr id="35" name="组合 34"/>
          <p:cNvGrpSpPr/>
          <p:nvPr/>
        </p:nvGrpSpPr>
        <p:grpSpPr>
          <a:xfrm>
            <a:off x="4705788" y="3944679"/>
            <a:ext cx="3055980" cy="2595017"/>
            <a:chOff x="4705788" y="3944679"/>
            <a:chExt cx="3055980" cy="2595017"/>
          </a:xfrm>
        </p:grpSpPr>
        <p:sp>
          <p:nvSpPr>
            <p:cNvPr id="19" name="矩形 18"/>
            <p:cNvSpPr/>
            <p:nvPr/>
          </p:nvSpPr>
          <p:spPr>
            <a:xfrm>
              <a:off x="7317468" y="3944679"/>
              <a:ext cx="444299" cy="498732"/>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cxnSp>
          <p:nvCxnSpPr>
            <p:cNvPr id="22" name="直接连接符 21"/>
            <p:cNvCxnSpPr/>
            <p:nvPr/>
          </p:nvCxnSpPr>
          <p:spPr>
            <a:xfrm flipH="1">
              <a:off x="4705788" y="3944679"/>
              <a:ext cx="2611680" cy="498732"/>
            </a:xfrm>
            <a:prstGeom prst="line">
              <a:avLst/>
            </a:prstGeom>
          </p:spPr>
          <p:style>
            <a:lnRef idx="2">
              <a:schemeClr val="dk1"/>
            </a:lnRef>
            <a:fillRef idx="0">
              <a:schemeClr val="dk1"/>
            </a:fillRef>
            <a:effectRef idx="1">
              <a:schemeClr val="dk1"/>
            </a:effectRef>
            <a:fontRef idx="minor">
              <a:schemeClr val="tx1"/>
            </a:fontRef>
          </p:style>
        </p:cxnSp>
        <p:cxnSp>
          <p:nvCxnSpPr>
            <p:cNvPr id="24" name="直接连接符 23"/>
            <p:cNvCxnSpPr>
              <a:cxnSpLocks/>
            </p:cNvCxnSpPr>
            <p:nvPr/>
          </p:nvCxnSpPr>
          <p:spPr>
            <a:xfrm flipH="1">
              <a:off x="6498746" y="4443411"/>
              <a:ext cx="1263022" cy="2096285"/>
            </a:xfrm>
            <a:prstGeom prst="line">
              <a:avLst/>
            </a:prstGeom>
          </p:spPr>
          <p:style>
            <a:lnRef idx="2">
              <a:schemeClr val="dk1"/>
            </a:lnRef>
            <a:fillRef idx="0">
              <a:schemeClr val="dk1"/>
            </a:fillRef>
            <a:effectRef idx="1">
              <a:schemeClr val="dk1"/>
            </a:effectRef>
            <a:fontRef idx="minor">
              <a:schemeClr val="tx1"/>
            </a:fontRef>
          </p:style>
        </p:cxnSp>
      </p:grpSp>
      <p:pic>
        <p:nvPicPr>
          <p:cNvPr id="17" name="图片 16"/>
          <p:cNvPicPr>
            <a:picLocks noChangeAspect="1"/>
          </p:cNvPicPr>
          <p:nvPr/>
        </p:nvPicPr>
        <p:blipFill rotWithShape="1">
          <a:blip r:embed="rId7"/>
          <a:srcRect l="16074" b="10933"/>
          <a:stretch/>
        </p:blipFill>
        <p:spPr>
          <a:xfrm>
            <a:off x="4705788" y="4418775"/>
            <a:ext cx="1792958" cy="2120921"/>
          </a:xfrm>
          <a:prstGeom prst="rect">
            <a:avLst/>
          </a:prstGeom>
        </p:spPr>
      </p:pic>
      <p:grpSp>
        <p:nvGrpSpPr>
          <p:cNvPr id="36" name="组合 35"/>
          <p:cNvGrpSpPr/>
          <p:nvPr/>
        </p:nvGrpSpPr>
        <p:grpSpPr>
          <a:xfrm>
            <a:off x="8722066" y="3944679"/>
            <a:ext cx="2870194" cy="2595017"/>
            <a:chOff x="8722066" y="3944679"/>
            <a:chExt cx="2870194" cy="2595017"/>
          </a:xfrm>
        </p:grpSpPr>
        <p:sp>
          <p:nvSpPr>
            <p:cNvPr id="20" name="矩形 19"/>
            <p:cNvSpPr/>
            <p:nvPr/>
          </p:nvSpPr>
          <p:spPr>
            <a:xfrm>
              <a:off x="11147960" y="3944679"/>
              <a:ext cx="444299" cy="498732"/>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cxnSp>
          <p:nvCxnSpPr>
            <p:cNvPr id="30" name="直接连接符 29"/>
            <p:cNvCxnSpPr/>
            <p:nvPr/>
          </p:nvCxnSpPr>
          <p:spPr>
            <a:xfrm flipH="1">
              <a:off x="8722066" y="3944679"/>
              <a:ext cx="2425894" cy="431565"/>
            </a:xfrm>
            <a:prstGeom prst="line">
              <a:avLst/>
            </a:prstGeom>
          </p:spPr>
          <p:style>
            <a:lnRef idx="2">
              <a:schemeClr val="dk1"/>
            </a:lnRef>
            <a:fillRef idx="0">
              <a:schemeClr val="dk1"/>
            </a:fillRef>
            <a:effectRef idx="1">
              <a:schemeClr val="dk1"/>
            </a:effectRef>
            <a:fontRef idx="minor">
              <a:schemeClr val="tx1"/>
            </a:fontRef>
          </p:style>
        </p:cxnSp>
        <p:cxnSp>
          <p:nvCxnSpPr>
            <p:cNvPr id="32" name="直接连接符 31"/>
            <p:cNvCxnSpPr>
              <a:cxnSpLocks/>
            </p:cNvCxnSpPr>
            <p:nvPr/>
          </p:nvCxnSpPr>
          <p:spPr>
            <a:xfrm flipH="1">
              <a:off x="10537934" y="4443411"/>
              <a:ext cx="1054326" cy="2096285"/>
            </a:xfrm>
            <a:prstGeom prst="line">
              <a:avLst/>
            </a:prstGeom>
          </p:spPr>
          <p:style>
            <a:lnRef idx="2">
              <a:schemeClr val="dk1"/>
            </a:lnRef>
            <a:fillRef idx="0">
              <a:schemeClr val="dk1"/>
            </a:fillRef>
            <a:effectRef idx="1">
              <a:schemeClr val="dk1"/>
            </a:effectRef>
            <a:fontRef idx="minor">
              <a:schemeClr val="tx1"/>
            </a:fontRef>
          </p:style>
        </p:cxnSp>
      </p:grpSp>
    </p:spTree>
    <p:extLst>
      <p:ext uri="{BB962C8B-B14F-4D97-AF65-F5344CB8AC3E}">
        <p14:creationId xmlns:p14="http://schemas.microsoft.com/office/powerpoint/2010/main" val="20034037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fade">
                                      <p:cBhvr>
                                        <p:cTn id="11" dur="500"/>
                                        <p:tgtEl>
                                          <p:spTgt spid="14"/>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2" fill="hold" nodeType="clickEffect">
                                  <p:stCondLst>
                                    <p:cond delay="0"/>
                                  </p:stCondLst>
                                  <p:childTnLst>
                                    <p:set>
                                      <p:cBhvr>
                                        <p:cTn id="19" dur="1" fill="hold">
                                          <p:stCondLst>
                                            <p:cond delay="0"/>
                                          </p:stCondLst>
                                        </p:cTn>
                                        <p:tgtEl>
                                          <p:spTgt spid="35"/>
                                        </p:tgtEl>
                                        <p:attrNameLst>
                                          <p:attrName>style.visibility</p:attrName>
                                        </p:attrNameLst>
                                      </p:cBhvr>
                                      <p:to>
                                        <p:strVal val="visible"/>
                                      </p:to>
                                    </p:set>
                                    <p:animEffect transition="in" filter="wipe(right)">
                                      <p:cBhvr>
                                        <p:cTn id="20" dur="500"/>
                                        <p:tgtEl>
                                          <p:spTgt spid="35"/>
                                        </p:tgtEl>
                                      </p:cBhvr>
                                    </p:animEffect>
                                  </p:childTnLst>
                                </p:cTn>
                              </p:par>
                              <p:par>
                                <p:cTn id="21" presetID="22" presetClass="entr" presetSubtype="2" fill="hold" nodeType="withEffect">
                                  <p:stCondLst>
                                    <p:cond delay="0"/>
                                  </p:stCondLst>
                                  <p:childTnLst>
                                    <p:set>
                                      <p:cBhvr>
                                        <p:cTn id="22" dur="1" fill="hold">
                                          <p:stCondLst>
                                            <p:cond delay="0"/>
                                          </p:stCondLst>
                                        </p:cTn>
                                        <p:tgtEl>
                                          <p:spTgt spid="36"/>
                                        </p:tgtEl>
                                        <p:attrNameLst>
                                          <p:attrName>style.visibility</p:attrName>
                                        </p:attrNameLst>
                                      </p:cBhvr>
                                      <p:to>
                                        <p:strVal val="visible"/>
                                      </p:to>
                                    </p:set>
                                    <p:animEffect transition="in" filter="wipe(right)">
                                      <p:cBhvr>
                                        <p:cTn id="23" dur="500"/>
                                        <p:tgtEl>
                                          <p:spTgt spid="36"/>
                                        </p:tgtEl>
                                      </p:cBhvr>
                                    </p:animEffect>
                                  </p:childTnLst>
                                </p:cTn>
                              </p:par>
                              <p:par>
                                <p:cTn id="24" presetID="10" presetClass="entr" presetSubtype="0" fill="hold" nodeType="withEffect">
                                  <p:stCondLst>
                                    <p:cond delay="250"/>
                                  </p:stCondLst>
                                  <p:childTnLst>
                                    <p:set>
                                      <p:cBhvr>
                                        <p:cTn id="25" dur="1" fill="hold">
                                          <p:stCondLst>
                                            <p:cond delay="0"/>
                                          </p:stCondLst>
                                        </p:cTn>
                                        <p:tgtEl>
                                          <p:spTgt spid="17"/>
                                        </p:tgtEl>
                                        <p:attrNameLst>
                                          <p:attrName>style.visibility</p:attrName>
                                        </p:attrNameLst>
                                      </p:cBhvr>
                                      <p:to>
                                        <p:strVal val="visible"/>
                                      </p:to>
                                    </p:set>
                                    <p:animEffect transition="in" filter="fade">
                                      <p:cBhvr>
                                        <p:cTn id="26" dur="500"/>
                                        <p:tgtEl>
                                          <p:spTgt spid="17"/>
                                        </p:tgtEl>
                                      </p:cBhvr>
                                    </p:animEffect>
                                  </p:childTnLst>
                                </p:cTn>
                              </p:par>
                              <p:par>
                                <p:cTn id="27" presetID="10" presetClass="entr" presetSubtype="0" fill="hold" nodeType="withEffect">
                                  <p:stCondLst>
                                    <p:cond delay="250"/>
                                  </p:stCondLst>
                                  <p:childTnLst>
                                    <p:set>
                                      <p:cBhvr>
                                        <p:cTn id="28" dur="1" fill="hold">
                                          <p:stCondLst>
                                            <p:cond delay="0"/>
                                          </p:stCondLst>
                                        </p:cTn>
                                        <p:tgtEl>
                                          <p:spTgt spid="18"/>
                                        </p:tgtEl>
                                        <p:attrNameLst>
                                          <p:attrName>style.visibility</p:attrName>
                                        </p:attrNameLst>
                                      </p:cBhvr>
                                      <p:to>
                                        <p:strVal val="visible"/>
                                      </p:to>
                                    </p:set>
                                    <p:animEffect transition="in" filter="fade">
                                      <p:cBhvr>
                                        <p:cTn id="29"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t>结果分析</a:t>
            </a:r>
          </a:p>
        </p:txBody>
      </p:sp>
      <p:sp>
        <p:nvSpPr>
          <p:cNvPr id="3" name="文本占位符 2"/>
          <p:cNvSpPr>
            <a:spLocks noGrp="1"/>
          </p:cNvSpPr>
          <p:nvPr>
            <p:ph type="body" sz="quarter" idx="11"/>
          </p:nvPr>
        </p:nvSpPr>
        <p:spPr/>
        <p:txBody>
          <a:bodyPr>
            <a:normAutofit fontScale="92500" lnSpcReduction="20000"/>
          </a:bodyPr>
          <a:lstStyle/>
          <a:p>
            <a:r>
              <a:rPr lang="en-US" altLang="zh-CN" dirty="0"/>
              <a:t>04</a:t>
            </a:r>
            <a:endParaRPr lang="zh-CN" altLang="en-US" dirty="0"/>
          </a:p>
        </p:txBody>
      </p:sp>
      <p:pic>
        <p:nvPicPr>
          <p:cNvPr id="4" name="图片 3" descr="C:\Users\lijin\AppData\Local\Microsoft\Windows\INetCache\Content.Word\01.png"/>
          <p:cNvPicPr/>
          <p:nvPr/>
        </p:nvPicPr>
        <p:blipFill>
          <a:blip r:embed="rId3">
            <a:extLst>
              <a:ext uri="{28A0092B-C50C-407E-A947-70E740481C1C}">
                <a14:useLocalDpi xmlns:a14="http://schemas.microsoft.com/office/drawing/2010/main" val="0"/>
              </a:ext>
            </a:extLst>
          </a:blip>
          <a:srcRect/>
          <a:stretch>
            <a:fillRect/>
          </a:stretch>
        </p:blipFill>
        <p:spPr bwMode="auto">
          <a:xfrm>
            <a:off x="4325732" y="1017366"/>
            <a:ext cx="1619507" cy="1619507"/>
          </a:xfrm>
          <a:prstGeom prst="rect">
            <a:avLst/>
          </a:prstGeom>
          <a:noFill/>
          <a:ln>
            <a:noFill/>
          </a:ln>
        </p:spPr>
      </p:pic>
      <p:pic>
        <p:nvPicPr>
          <p:cNvPr id="5" name="图片 4" descr="C:\Users\lijin\AppData\Local\Microsoft\Windows\INetCache\Content.Word\01.png"/>
          <p:cNvPicPr/>
          <p:nvPr/>
        </p:nvPicPr>
        <p:blipFill>
          <a:blip r:embed="rId4">
            <a:extLst>
              <a:ext uri="{28A0092B-C50C-407E-A947-70E740481C1C}">
                <a14:useLocalDpi xmlns:a14="http://schemas.microsoft.com/office/drawing/2010/main" val="0"/>
              </a:ext>
            </a:extLst>
          </a:blip>
          <a:srcRect/>
          <a:stretch>
            <a:fillRect/>
          </a:stretch>
        </p:blipFill>
        <p:spPr bwMode="auto">
          <a:xfrm>
            <a:off x="6019597" y="1017366"/>
            <a:ext cx="1619507" cy="1619507"/>
          </a:xfrm>
          <a:prstGeom prst="rect">
            <a:avLst/>
          </a:prstGeom>
          <a:noFill/>
          <a:ln>
            <a:noFill/>
          </a:ln>
        </p:spPr>
      </p:pic>
      <p:pic>
        <p:nvPicPr>
          <p:cNvPr id="6" name="图片 5" descr="C:\Users\lijin\AppData\Local\Microsoft\Windows\INetCache\Content.Word\01.png"/>
          <p:cNvPicPr/>
          <p:nvPr/>
        </p:nvPicPr>
        <p:blipFill>
          <a:blip r:embed="rId5">
            <a:extLst>
              <a:ext uri="{28A0092B-C50C-407E-A947-70E740481C1C}">
                <a14:useLocalDpi xmlns:a14="http://schemas.microsoft.com/office/drawing/2010/main" val="0"/>
              </a:ext>
            </a:extLst>
          </a:blip>
          <a:srcRect/>
          <a:stretch>
            <a:fillRect/>
          </a:stretch>
        </p:blipFill>
        <p:spPr bwMode="auto">
          <a:xfrm>
            <a:off x="7713462" y="1017366"/>
            <a:ext cx="1628709" cy="1628709"/>
          </a:xfrm>
          <a:prstGeom prst="rect">
            <a:avLst/>
          </a:prstGeom>
          <a:noFill/>
          <a:ln>
            <a:noFill/>
          </a:ln>
        </p:spPr>
      </p:pic>
      <p:pic>
        <p:nvPicPr>
          <p:cNvPr id="7" name="图片 6" descr="C:\Users\lijin\AppData\Local\Microsoft\Windows\INetCache\Content.Word\01.png"/>
          <p:cNvPicPr/>
          <p:nvPr/>
        </p:nvPicPr>
        <p:blipFill>
          <a:blip r:embed="rId6">
            <a:extLst>
              <a:ext uri="{28A0092B-C50C-407E-A947-70E740481C1C}">
                <a14:useLocalDpi xmlns:a14="http://schemas.microsoft.com/office/drawing/2010/main" val="0"/>
              </a:ext>
            </a:extLst>
          </a:blip>
          <a:srcRect/>
          <a:stretch>
            <a:fillRect/>
          </a:stretch>
        </p:blipFill>
        <p:spPr bwMode="auto">
          <a:xfrm>
            <a:off x="9413677" y="1011090"/>
            <a:ext cx="1619507" cy="1619507"/>
          </a:xfrm>
          <a:prstGeom prst="rect">
            <a:avLst/>
          </a:prstGeom>
          <a:noFill/>
          <a:ln>
            <a:noFill/>
          </a:ln>
        </p:spPr>
      </p:pic>
      <p:pic>
        <p:nvPicPr>
          <p:cNvPr id="8" name="图片 7" descr="C:\Users\lijin\AppData\Local\Microsoft\Windows\INetCache\Content.Word\02.png"/>
          <p:cNvPicPr/>
          <p:nvPr/>
        </p:nvPicPr>
        <p:blipFill>
          <a:blip r:embed="rId7">
            <a:extLst>
              <a:ext uri="{28A0092B-C50C-407E-A947-70E740481C1C}">
                <a14:useLocalDpi xmlns:a14="http://schemas.microsoft.com/office/drawing/2010/main" val="0"/>
              </a:ext>
            </a:extLst>
          </a:blip>
          <a:srcRect/>
          <a:stretch>
            <a:fillRect/>
          </a:stretch>
        </p:blipFill>
        <p:spPr bwMode="auto">
          <a:xfrm>
            <a:off x="4325733" y="2710637"/>
            <a:ext cx="1601104" cy="1601104"/>
          </a:xfrm>
          <a:prstGeom prst="rect">
            <a:avLst/>
          </a:prstGeom>
          <a:noFill/>
          <a:ln>
            <a:noFill/>
          </a:ln>
        </p:spPr>
      </p:pic>
      <p:pic>
        <p:nvPicPr>
          <p:cNvPr id="9" name="图片 8" descr="C:\Users\lijin\AppData\Local\Microsoft\Windows\INetCache\Content.Word\02.png"/>
          <p:cNvPicPr/>
          <p:nvPr/>
        </p:nvPicPr>
        <p:blipFill>
          <a:blip r:embed="rId8">
            <a:extLst>
              <a:ext uri="{28A0092B-C50C-407E-A947-70E740481C1C}">
                <a14:useLocalDpi xmlns:a14="http://schemas.microsoft.com/office/drawing/2010/main" val="0"/>
              </a:ext>
            </a:extLst>
          </a:blip>
          <a:srcRect/>
          <a:stretch>
            <a:fillRect/>
          </a:stretch>
        </p:blipFill>
        <p:spPr bwMode="auto">
          <a:xfrm>
            <a:off x="6019598" y="2710637"/>
            <a:ext cx="1591902" cy="1591902"/>
          </a:xfrm>
          <a:prstGeom prst="rect">
            <a:avLst/>
          </a:prstGeom>
          <a:noFill/>
          <a:ln>
            <a:noFill/>
          </a:ln>
        </p:spPr>
      </p:pic>
      <p:pic>
        <p:nvPicPr>
          <p:cNvPr id="10" name="图片 9" descr="C:\Users\lijin\AppData\Local\Microsoft\Windows\INetCache\Content.Word\02.png"/>
          <p:cNvPicPr/>
          <p:nvPr/>
        </p:nvPicPr>
        <p:blipFill>
          <a:blip r:embed="rId9">
            <a:extLst>
              <a:ext uri="{28A0092B-C50C-407E-A947-70E740481C1C}">
                <a14:useLocalDpi xmlns:a14="http://schemas.microsoft.com/office/drawing/2010/main" val="0"/>
              </a:ext>
            </a:extLst>
          </a:blip>
          <a:srcRect/>
          <a:stretch>
            <a:fillRect/>
          </a:stretch>
        </p:blipFill>
        <p:spPr bwMode="auto">
          <a:xfrm>
            <a:off x="7707113" y="2716987"/>
            <a:ext cx="1591902" cy="1591902"/>
          </a:xfrm>
          <a:prstGeom prst="rect">
            <a:avLst/>
          </a:prstGeom>
          <a:noFill/>
          <a:ln>
            <a:noFill/>
          </a:ln>
        </p:spPr>
      </p:pic>
      <p:pic>
        <p:nvPicPr>
          <p:cNvPr id="11" name="图片 10" descr="C:\Users\lijin\AppData\Local\Microsoft\Windows\INetCache\Content.Word\02.png"/>
          <p:cNvPicPr/>
          <p:nvPr/>
        </p:nvPicPr>
        <p:blipFill>
          <a:blip r:embed="rId10">
            <a:extLst>
              <a:ext uri="{28A0092B-C50C-407E-A947-70E740481C1C}">
                <a14:useLocalDpi xmlns:a14="http://schemas.microsoft.com/office/drawing/2010/main" val="0"/>
              </a:ext>
            </a:extLst>
          </a:blip>
          <a:srcRect/>
          <a:stretch>
            <a:fillRect/>
          </a:stretch>
        </p:blipFill>
        <p:spPr bwMode="auto">
          <a:xfrm>
            <a:off x="9413677" y="2716986"/>
            <a:ext cx="1610305" cy="1610305"/>
          </a:xfrm>
          <a:prstGeom prst="rect">
            <a:avLst/>
          </a:prstGeom>
          <a:noFill/>
          <a:ln>
            <a:noFill/>
          </a:ln>
        </p:spPr>
      </p:pic>
      <p:pic>
        <p:nvPicPr>
          <p:cNvPr id="12" name="图片 11" descr="C:\Users\lijin\AppData\Local\Microsoft\Windows\INetCache\Content.Word\03.png"/>
          <p:cNvPicPr/>
          <p:nvPr/>
        </p:nvPicPr>
        <p:blipFill>
          <a:blip r:embed="rId11">
            <a:extLst>
              <a:ext uri="{28A0092B-C50C-407E-A947-70E740481C1C}">
                <a14:useLocalDpi xmlns:a14="http://schemas.microsoft.com/office/drawing/2010/main" val="0"/>
              </a:ext>
            </a:extLst>
          </a:blip>
          <a:srcRect/>
          <a:stretch>
            <a:fillRect/>
          </a:stretch>
        </p:blipFill>
        <p:spPr bwMode="auto">
          <a:xfrm>
            <a:off x="4325732" y="4391206"/>
            <a:ext cx="1683919" cy="1683919"/>
          </a:xfrm>
          <a:prstGeom prst="rect">
            <a:avLst/>
          </a:prstGeom>
          <a:noFill/>
          <a:ln>
            <a:noFill/>
          </a:ln>
        </p:spPr>
      </p:pic>
      <p:pic>
        <p:nvPicPr>
          <p:cNvPr id="13" name="图片 12" descr="C:\Users\lijin\AppData\Local\Microsoft\Windows\INetCache\Content.Word\03.png"/>
          <p:cNvPicPr/>
          <p:nvPr/>
        </p:nvPicPr>
        <p:blipFill>
          <a:blip r:embed="rId12">
            <a:extLst>
              <a:ext uri="{28A0092B-C50C-407E-A947-70E740481C1C}">
                <a14:useLocalDpi xmlns:a14="http://schemas.microsoft.com/office/drawing/2010/main" val="0"/>
              </a:ext>
            </a:extLst>
          </a:blip>
          <a:srcRect/>
          <a:stretch>
            <a:fillRect/>
          </a:stretch>
        </p:blipFill>
        <p:spPr bwMode="auto">
          <a:xfrm>
            <a:off x="6019597" y="4396522"/>
            <a:ext cx="1683919" cy="1683919"/>
          </a:xfrm>
          <a:prstGeom prst="rect">
            <a:avLst/>
          </a:prstGeom>
          <a:noFill/>
          <a:ln>
            <a:noFill/>
          </a:ln>
        </p:spPr>
      </p:pic>
      <p:pic>
        <p:nvPicPr>
          <p:cNvPr id="14" name="图片 13" descr="C:\Users\lijin\AppData\Local\Microsoft\Windows\INetCache\Content.Word\03.png"/>
          <p:cNvPicPr/>
          <p:nvPr/>
        </p:nvPicPr>
        <p:blipFill>
          <a:blip r:embed="rId13">
            <a:extLst>
              <a:ext uri="{28A0092B-C50C-407E-A947-70E740481C1C}">
                <a14:useLocalDpi xmlns:a14="http://schemas.microsoft.com/office/drawing/2010/main" val="0"/>
              </a:ext>
            </a:extLst>
          </a:blip>
          <a:srcRect/>
          <a:stretch>
            <a:fillRect/>
          </a:stretch>
        </p:blipFill>
        <p:spPr bwMode="auto">
          <a:xfrm>
            <a:off x="7713462" y="4397556"/>
            <a:ext cx="1674717" cy="1674717"/>
          </a:xfrm>
          <a:prstGeom prst="rect">
            <a:avLst/>
          </a:prstGeom>
          <a:noFill/>
          <a:ln>
            <a:noFill/>
          </a:ln>
        </p:spPr>
      </p:pic>
      <p:pic>
        <p:nvPicPr>
          <p:cNvPr id="15" name="图片 14" descr="C:\Users\lijin\AppData\Local\Microsoft\Windows\INetCache\Content.Word\03.png"/>
          <p:cNvPicPr/>
          <p:nvPr/>
        </p:nvPicPr>
        <p:blipFill>
          <a:blip r:embed="rId14">
            <a:extLst>
              <a:ext uri="{28A0092B-C50C-407E-A947-70E740481C1C}">
                <a14:useLocalDpi xmlns:a14="http://schemas.microsoft.com/office/drawing/2010/main" val="0"/>
              </a:ext>
            </a:extLst>
          </a:blip>
          <a:srcRect/>
          <a:stretch>
            <a:fillRect/>
          </a:stretch>
        </p:blipFill>
        <p:spPr bwMode="auto">
          <a:xfrm>
            <a:off x="9413677" y="4391206"/>
            <a:ext cx="1683919" cy="1683919"/>
          </a:xfrm>
          <a:prstGeom prst="rect">
            <a:avLst/>
          </a:prstGeom>
          <a:noFill/>
          <a:ln>
            <a:noFill/>
          </a:ln>
        </p:spPr>
      </p:pic>
      <p:sp>
        <p:nvSpPr>
          <p:cNvPr id="16" name="矩形 15"/>
          <p:cNvSpPr/>
          <p:nvPr/>
        </p:nvSpPr>
        <p:spPr>
          <a:xfrm>
            <a:off x="434514" y="1106233"/>
            <a:ext cx="3416320" cy="954107"/>
          </a:xfrm>
          <a:prstGeom prst="rect">
            <a:avLst/>
          </a:prstGeom>
        </p:spPr>
        <p:txBody>
          <a:bodyPr wrap="none">
            <a:spAutoFit/>
          </a:bodyPr>
          <a:lstStyle/>
          <a:p>
            <a:r>
              <a:rPr lang="zh-CN" altLang="en-US" sz="2800" b="1" dirty="0">
                <a:solidFill>
                  <a:srgbClr val="376092"/>
                </a:solidFill>
                <a:cs typeface="+mn-ea"/>
                <a:sym typeface="+mn-lt"/>
              </a:rPr>
              <a:t>固定高斯噪声水平的</a:t>
            </a:r>
            <a:endParaRPr lang="en-US" altLang="zh-CN" sz="2800" b="1" dirty="0">
              <a:solidFill>
                <a:srgbClr val="376092"/>
              </a:solidFill>
              <a:cs typeface="+mn-ea"/>
              <a:sym typeface="+mn-lt"/>
            </a:endParaRPr>
          </a:p>
          <a:p>
            <a:r>
              <a:rPr lang="zh-CN" altLang="en-US" sz="2800" b="1" dirty="0">
                <a:solidFill>
                  <a:srgbClr val="376092"/>
                </a:solidFill>
                <a:cs typeface="+mn-ea"/>
                <a:sym typeface="+mn-lt"/>
              </a:rPr>
              <a:t>灰度图去噪</a:t>
            </a:r>
          </a:p>
        </p:txBody>
      </p:sp>
      <p:sp>
        <p:nvSpPr>
          <p:cNvPr id="17" name="文本框 16"/>
          <p:cNvSpPr txBox="1"/>
          <p:nvPr/>
        </p:nvSpPr>
        <p:spPr>
          <a:xfrm>
            <a:off x="477440" y="2445488"/>
            <a:ext cx="2271776" cy="2954655"/>
          </a:xfrm>
          <a:prstGeom prst="rect">
            <a:avLst/>
          </a:prstGeom>
          <a:noFill/>
        </p:spPr>
        <p:txBody>
          <a:bodyPr wrap="none" rtlCol="0">
            <a:spAutoFit/>
          </a:bodyPr>
          <a:lstStyle/>
          <a:p>
            <a:r>
              <a:rPr lang="zh-CN" altLang="en-US" sz="2400" dirty="0"/>
              <a:t>从左到右：</a:t>
            </a:r>
            <a:endParaRPr lang="en-US" altLang="zh-CN" sz="2400" dirty="0"/>
          </a:p>
          <a:p>
            <a:endParaRPr lang="en-US" altLang="zh-CN" dirty="0"/>
          </a:p>
          <a:p>
            <a:pPr>
              <a:lnSpc>
                <a:spcPct val="150000"/>
              </a:lnSpc>
            </a:pPr>
            <a:r>
              <a:rPr lang="zh-CN" altLang="en-US" sz="2400" dirty="0"/>
              <a:t>原图</a:t>
            </a:r>
            <a:endParaRPr lang="en-US" altLang="zh-CN" sz="2400" dirty="0"/>
          </a:p>
          <a:p>
            <a:pPr>
              <a:lnSpc>
                <a:spcPct val="150000"/>
              </a:lnSpc>
            </a:pPr>
            <a:r>
              <a:rPr lang="zh-CN" altLang="en-US" sz="2400" dirty="0"/>
              <a:t>卷积网络去噪</a:t>
            </a:r>
            <a:endParaRPr lang="en-US" altLang="zh-CN" sz="2400" dirty="0"/>
          </a:p>
          <a:p>
            <a:pPr>
              <a:lnSpc>
                <a:spcPct val="150000"/>
              </a:lnSpc>
            </a:pPr>
            <a:r>
              <a:rPr lang="zh-CN" altLang="en-US" sz="2400" dirty="0"/>
              <a:t>平均滤波去噪</a:t>
            </a:r>
            <a:endParaRPr lang="en-US" altLang="zh-CN" sz="2400" dirty="0"/>
          </a:p>
          <a:p>
            <a:pPr>
              <a:lnSpc>
                <a:spcPct val="150000"/>
              </a:lnSpc>
            </a:pPr>
            <a:r>
              <a:rPr lang="en-US" altLang="zh-CN" sz="2400" dirty="0"/>
              <a:t>BM3D</a:t>
            </a:r>
            <a:r>
              <a:rPr lang="zh-CN" altLang="en-US" sz="2400" dirty="0"/>
              <a:t>算法去噪</a:t>
            </a:r>
            <a:endParaRPr lang="en-US" altLang="zh-CN" sz="2400" dirty="0"/>
          </a:p>
        </p:txBody>
      </p:sp>
      <p:pic>
        <p:nvPicPr>
          <p:cNvPr id="20" name="图片 19"/>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6704" y="653450"/>
            <a:ext cx="12165296" cy="6204550"/>
          </a:xfrm>
          <a:prstGeom prst="rect">
            <a:avLst/>
          </a:prstGeom>
        </p:spPr>
      </p:pic>
      <p:graphicFrame>
        <p:nvGraphicFramePr>
          <p:cNvPr id="21" name="表格 20"/>
          <p:cNvGraphicFramePr>
            <a:graphicFrameLocks noGrp="1"/>
          </p:cNvGraphicFramePr>
          <p:nvPr>
            <p:extLst>
              <p:ext uri="{D42A27DB-BD31-4B8C-83A1-F6EECF244321}">
                <p14:modId xmlns:p14="http://schemas.microsoft.com/office/powerpoint/2010/main" val="2168197708"/>
              </p:ext>
            </p:extLst>
          </p:nvPr>
        </p:nvGraphicFramePr>
        <p:xfrm>
          <a:off x="434514" y="871871"/>
          <a:ext cx="5868810" cy="5528926"/>
        </p:xfrm>
        <a:graphic>
          <a:graphicData uri="http://schemas.openxmlformats.org/drawingml/2006/table">
            <a:tbl>
              <a:tblPr firstRow="1" firstCol="1" bandRow="1">
                <a:tableStyleId>{3C2FFA5D-87B4-456A-9821-1D502468CF0F}</a:tableStyleId>
              </a:tblPr>
              <a:tblGrid>
                <a:gridCol w="1205403">
                  <a:extLst>
                    <a:ext uri="{9D8B030D-6E8A-4147-A177-3AD203B41FA5}">
                      <a16:colId xmlns:a16="http://schemas.microsoft.com/office/drawing/2014/main" val="649744097"/>
                    </a:ext>
                  </a:extLst>
                </a:gridCol>
                <a:gridCol w="1554469">
                  <a:extLst>
                    <a:ext uri="{9D8B030D-6E8A-4147-A177-3AD203B41FA5}">
                      <a16:colId xmlns:a16="http://schemas.microsoft.com/office/drawing/2014/main" val="1297137794"/>
                    </a:ext>
                  </a:extLst>
                </a:gridCol>
                <a:gridCol w="1554469">
                  <a:extLst>
                    <a:ext uri="{9D8B030D-6E8A-4147-A177-3AD203B41FA5}">
                      <a16:colId xmlns:a16="http://schemas.microsoft.com/office/drawing/2014/main" val="1963719255"/>
                    </a:ext>
                  </a:extLst>
                </a:gridCol>
                <a:gridCol w="1554469">
                  <a:extLst>
                    <a:ext uri="{9D8B030D-6E8A-4147-A177-3AD203B41FA5}">
                      <a16:colId xmlns:a16="http://schemas.microsoft.com/office/drawing/2014/main" val="2253338474"/>
                    </a:ext>
                  </a:extLst>
                </a:gridCol>
              </a:tblGrid>
              <a:tr h="425302">
                <a:tc>
                  <a:txBody>
                    <a:bodyPr/>
                    <a:lstStyle/>
                    <a:p>
                      <a:pPr algn="ctr">
                        <a:lnSpc>
                          <a:spcPts val="2200"/>
                        </a:lnSpc>
                        <a:spcAft>
                          <a:spcPts val="0"/>
                        </a:spcAft>
                      </a:pPr>
                      <a:r>
                        <a:rPr lang="en-US" sz="1800" kern="0" dirty="0">
                          <a:effectLst/>
                        </a:rPr>
                        <a:t>PSNR/dB</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kern="0">
                          <a:effectLst/>
                        </a:rPr>
                        <a:t>CNN</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kern="0" dirty="0">
                          <a:effectLst/>
                        </a:rPr>
                        <a:t>mean</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kern="0" dirty="0">
                          <a:effectLst/>
                        </a:rPr>
                        <a:t>BM3D</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extLst>
                  <a:ext uri="{0D108BD9-81ED-4DB2-BD59-A6C34878D82A}">
                    <a16:rowId xmlns:a16="http://schemas.microsoft.com/office/drawing/2014/main" val="1395586284"/>
                  </a:ext>
                </a:extLst>
              </a:tr>
              <a:tr h="425302">
                <a:tc>
                  <a:txBody>
                    <a:bodyPr/>
                    <a:lstStyle/>
                    <a:p>
                      <a:pPr algn="ctr">
                        <a:lnSpc>
                          <a:spcPts val="2200"/>
                        </a:lnSpc>
                        <a:spcAft>
                          <a:spcPts val="0"/>
                        </a:spcAft>
                      </a:pPr>
                      <a:r>
                        <a:rPr lang="en-US" sz="1800" kern="0">
                          <a:effectLst/>
                        </a:rPr>
                        <a:t>01.png</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kern="0">
                          <a:effectLst/>
                        </a:rPr>
                        <a:t>31.2471955</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kern="0" dirty="0">
                          <a:effectLst/>
                        </a:rPr>
                        <a:t>25.27015454</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b="1" kern="0" dirty="0">
                          <a:effectLst/>
                        </a:rPr>
                        <a:t>31.38458131</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extLst>
                  <a:ext uri="{0D108BD9-81ED-4DB2-BD59-A6C34878D82A}">
                    <a16:rowId xmlns:a16="http://schemas.microsoft.com/office/drawing/2014/main" val="1050214622"/>
                  </a:ext>
                </a:extLst>
              </a:tr>
              <a:tr h="425302">
                <a:tc>
                  <a:txBody>
                    <a:bodyPr/>
                    <a:lstStyle/>
                    <a:p>
                      <a:pPr algn="ctr">
                        <a:lnSpc>
                          <a:spcPts val="2200"/>
                        </a:lnSpc>
                        <a:spcAft>
                          <a:spcPts val="0"/>
                        </a:spcAft>
                      </a:pPr>
                      <a:r>
                        <a:rPr lang="en-US" sz="1800" kern="0">
                          <a:effectLst/>
                        </a:rPr>
                        <a:t>02.png</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kern="0" dirty="0">
                          <a:effectLst/>
                        </a:rPr>
                        <a:t>33.28404097</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kern="0">
                          <a:effectLst/>
                        </a:rPr>
                        <a:t>29.90750673</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b="1" kern="0" dirty="0">
                          <a:effectLst/>
                        </a:rPr>
                        <a:t>34.36705262</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extLst>
                  <a:ext uri="{0D108BD9-81ED-4DB2-BD59-A6C34878D82A}">
                    <a16:rowId xmlns:a16="http://schemas.microsoft.com/office/drawing/2014/main" val="3697529773"/>
                  </a:ext>
                </a:extLst>
              </a:tr>
              <a:tr h="425302">
                <a:tc>
                  <a:txBody>
                    <a:bodyPr/>
                    <a:lstStyle/>
                    <a:p>
                      <a:pPr algn="ctr">
                        <a:lnSpc>
                          <a:spcPts val="2200"/>
                        </a:lnSpc>
                        <a:spcAft>
                          <a:spcPts val="0"/>
                        </a:spcAft>
                      </a:pPr>
                      <a:r>
                        <a:rPr lang="en-US" sz="1800" kern="0">
                          <a:effectLst/>
                        </a:rPr>
                        <a:t>03.png</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kern="0">
                          <a:effectLst/>
                        </a:rPr>
                        <a:t>31.73267806</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kern="0">
                          <a:effectLst/>
                        </a:rPr>
                        <a:t>26.13832255</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b="1" kern="0" dirty="0">
                          <a:effectLst/>
                        </a:rPr>
                        <a:t>32.11005128</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extLst>
                  <a:ext uri="{0D108BD9-81ED-4DB2-BD59-A6C34878D82A}">
                    <a16:rowId xmlns:a16="http://schemas.microsoft.com/office/drawing/2014/main" val="1138802371"/>
                  </a:ext>
                </a:extLst>
              </a:tr>
              <a:tr h="425302">
                <a:tc>
                  <a:txBody>
                    <a:bodyPr/>
                    <a:lstStyle/>
                    <a:p>
                      <a:pPr algn="ctr">
                        <a:lnSpc>
                          <a:spcPts val="2200"/>
                        </a:lnSpc>
                        <a:spcAft>
                          <a:spcPts val="0"/>
                        </a:spcAft>
                      </a:pPr>
                      <a:r>
                        <a:rPr lang="en-US" sz="1800" kern="0">
                          <a:effectLst/>
                        </a:rPr>
                        <a:t>04.png</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b="1" kern="0" dirty="0">
                          <a:effectLst/>
                        </a:rPr>
                        <a:t>31.0674927</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kern="0">
                          <a:effectLst/>
                        </a:rPr>
                        <a:t>27.51529365</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kern="0">
                          <a:effectLst/>
                        </a:rPr>
                        <a:t>30.55176983</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extLst>
                  <a:ext uri="{0D108BD9-81ED-4DB2-BD59-A6C34878D82A}">
                    <a16:rowId xmlns:a16="http://schemas.microsoft.com/office/drawing/2014/main" val="2644407936"/>
                  </a:ext>
                </a:extLst>
              </a:tr>
              <a:tr h="425302">
                <a:tc>
                  <a:txBody>
                    <a:bodyPr/>
                    <a:lstStyle/>
                    <a:p>
                      <a:pPr algn="ctr">
                        <a:lnSpc>
                          <a:spcPts val="2200"/>
                        </a:lnSpc>
                        <a:spcAft>
                          <a:spcPts val="0"/>
                        </a:spcAft>
                      </a:pPr>
                      <a:r>
                        <a:rPr lang="en-US" sz="1800" kern="0">
                          <a:effectLst/>
                        </a:rPr>
                        <a:t>05.png</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b="1" kern="0" dirty="0">
                          <a:effectLst/>
                        </a:rPr>
                        <a:t>31.5934707</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kern="0">
                          <a:effectLst/>
                        </a:rPr>
                        <a:t>26.90759667</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kern="0">
                          <a:effectLst/>
                        </a:rPr>
                        <a:t>31.22319071</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extLst>
                  <a:ext uri="{0D108BD9-81ED-4DB2-BD59-A6C34878D82A}">
                    <a16:rowId xmlns:a16="http://schemas.microsoft.com/office/drawing/2014/main" val="2234040475"/>
                  </a:ext>
                </a:extLst>
              </a:tr>
              <a:tr h="425302">
                <a:tc>
                  <a:txBody>
                    <a:bodyPr/>
                    <a:lstStyle/>
                    <a:p>
                      <a:pPr algn="ctr">
                        <a:lnSpc>
                          <a:spcPts val="2200"/>
                        </a:lnSpc>
                        <a:spcAft>
                          <a:spcPts val="0"/>
                        </a:spcAft>
                      </a:pPr>
                      <a:r>
                        <a:rPr lang="en-US" sz="1800" kern="0">
                          <a:effectLst/>
                        </a:rPr>
                        <a:t>06.png</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b="1" kern="0" dirty="0">
                          <a:effectLst/>
                        </a:rPr>
                        <a:t>30.77772792</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kern="0">
                          <a:effectLst/>
                        </a:rPr>
                        <a:t>25.18810662</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kern="0">
                          <a:effectLst/>
                        </a:rPr>
                        <a:t>30.62883149</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extLst>
                  <a:ext uri="{0D108BD9-81ED-4DB2-BD59-A6C34878D82A}">
                    <a16:rowId xmlns:a16="http://schemas.microsoft.com/office/drawing/2014/main" val="446104705"/>
                  </a:ext>
                </a:extLst>
              </a:tr>
              <a:tr h="425302">
                <a:tc>
                  <a:txBody>
                    <a:bodyPr/>
                    <a:lstStyle/>
                    <a:p>
                      <a:pPr algn="ctr">
                        <a:lnSpc>
                          <a:spcPts val="2200"/>
                        </a:lnSpc>
                        <a:spcAft>
                          <a:spcPts val="0"/>
                        </a:spcAft>
                      </a:pPr>
                      <a:r>
                        <a:rPr lang="en-US" sz="1800" kern="0">
                          <a:effectLst/>
                        </a:rPr>
                        <a:t>07.png</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b="1" kern="0" dirty="0">
                          <a:effectLst/>
                        </a:rPr>
                        <a:t>31.09174824</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kern="0">
                          <a:effectLst/>
                        </a:rPr>
                        <a:t>25.70649449</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kern="0">
                          <a:effectLst/>
                        </a:rPr>
                        <a:t>30.95222418</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extLst>
                  <a:ext uri="{0D108BD9-81ED-4DB2-BD59-A6C34878D82A}">
                    <a16:rowId xmlns:a16="http://schemas.microsoft.com/office/drawing/2014/main" val="3280020563"/>
                  </a:ext>
                </a:extLst>
              </a:tr>
              <a:tr h="425302">
                <a:tc>
                  <a:txBody>
                    <a:bodyPr/>
                    <a:lstStyle/>
                    <a:p>
                      <a:pPr algn="ctr">
                        <a:lnSpc>
                          <a:spcPts val="2200"/>
                        </a:lnSpc>
                        <a:spcAft>
                          <a:spcPts val="0"/>
                        </a:spcAft>
                      </a:pPr>
                      <a:r>
                        <a:rPr lang="en-US" sz="1800" kern="0">
                          <a:effectLst/>
                        </a:rPr>
                        <a:t>08.png</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b="1" kern="0" dirty="0">
                          <a:effectLst/>
                        </a:rPr>
                        <a:t>35.25528124</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kern="0">
                          <a:effectLst/>
                        </a:rPr>
                        <a:t>30.6053586</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kern="0">
                          <a:effectLst/>
                        </a:rPr>
                        <a:t>33.8037007</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extLst>
                  <a:ext uri="{0D108BD9-81ED-4DB2-BD59-A6C34878D82A}">
                    <a16:rowId xmlns:a16="http://schemas.microsoft.com/office/drawing/2014/main" val="3866420609"/>
                  </a:ext>
                </a:extLst>
              </a:tr>
              <a:tr h="425302">
                <a:tc>
                  <a:txBody>
                    <a:bodyPr/>
                    <a:lstStyle/>
                    <a:p>
                      <a:pPr algn="ctr">
                        <a:lnSpc>
                          <a:spcPts val="2200"/>
                        </a:lnSpc>
                        <a:spcAft>
                          <a:spcPts val="0"/>
                        </a:spcAft>
                      </a:pPr>
                      <a:r>
                        <a:rPr lang="en-US" sz="1800" kern="0">
                          <a:effectLst/>
                        </a:rPr>
                        <a:t>09.png</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kern="0">
                          <a:effectLst/>
                        </a:rPr>
                        <a:t>30.10060597</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kern="0">
                          <a:effectLst/>
                        </a:rPr>
                        <a:t>24.6950151</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b="1" kern="0" dirty="0">
                          <a:effectLst/>
                        </a:rPr>
                        <a:t>32.35011168</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extLst>
                  <a:ext uri="{0D108BD9-81ED-4DB2-BD59-A6C34878D82A}">
                    <a16:rowId xmlns:a16="http://schemas.microsoft.com/office/drawing/2014/main" val="3950405172"/>
                  </a:ext>
                </a:extLst>
              </a:tr>
              <a:tr h="425302">
                <a:tc>
                  <a:txBody>
                    <a:bodyPr/>
                    <a:lstStyle/>
                    <a:p>
                      <a:pPr algn="ctr">
                        <a:lnSpc>
                          <a:spcPts val="2200"/>
                        </a:lnSpc>
                        <a:spcAft>
                          <a:spcPts val="0"/>
                        </a:spcAft>
                      </a:pPr>
                      <a:r>
                        <a:rPr lang="en-US" sz="1800" kern="0">
                          <a:effectLst/>
                        </a:rPr>
                        <a:t>10.png</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kern="0">
                          <a:effectLst/>
                        </a:rPr>
                        <a:t>31.45166937</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kern="0">
                          <a:effectLst/>
                        </a:rPr>
                        <a:t>28.11878812</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b="1" kern="0" dirty="0">
                          <a:effectLst/>
                        </a:rPr>
                        <a:t>31.74215176</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extLst>
                  <a:ext uri="{0D108BD9-81ED-4DB2-BD59-A6C34878D82A}">
                    <a16:rowId xmlns:a16="http://schemas.microsoft.com/office/drawing/2014/main" val="4199287118"/>
                  </a:ext>
                </a:extLst>
              </a:tr>
              <a:tr h="425302">
                <a:tc>
                  <a:txBody>
                    <a:bodyPr/>
                    <a:lstStyle/>
                    <a:p>
                      <a:pPr algn="ctr">
                        <a:lnSpc>
                          <a:spcPts val="2200"/>
                        </a:lnSpc>
                        <a:spcAft>
                          <a:spcPts val="0"/>
                        </a:spcAft>
                      </a:pPr>
                      <a:r>
                        <a:rPr lang="en-US" sz="1800" kern="0">
                          <a:effectLst/>
                        </a:rPr>
                        <a:t>11.png</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kern="0">
                          <a:effectLst/>
                        </a:rPr>
                        <a:t>31.52627494</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kern="0">
                          <a:effectLst/>
                        </a:rPr>
                        <a:t>28.90883703</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b="1" kern="0" dirty="0">
                          <a:effectLst/>
                        </a:rPr>
                        <a:t>31.58416244</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extLst>
                  <a:ext uri="{0D108BD9-81ED-4DB2-BD59-A6C34878D82A}">
                    <a16:rowId xmlns:a16="http://schemas.microsoft.com/office/drawing/2014/main" val="1837423471"/>
                  </a:ext>
                </a:extLst>
              </a:tr>
              <a:tr h="425302">
                <a:tc>
                  <a:txBody>
                    <a:bodyPr/>
                    <a:lstStyle/>
                    <a:p>
                      <a:pPr algn="ctr">
                        <a:lnSpc>
                          <a:spcPts val="2200"/>
                        </a:lnSpc>
                        <a:spcAft>
                          <a:spcPts val="0"/>
                        </a:spcAft>
                      </a:pPr>
                      <a:r>
                        <a:rPr lang="en-US" sz="1800" kern="0">
                          <a:effectLst/>
                        </a:rPr>
                        <a:t>12.png</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kern="0">
                          <a:effectLst/>
                        </a:rPr>
                        <a:t>31.27141109</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kern="0">
                          <a:effectLst/>
                        </a:rPr>
                        <a:t>28.01088329</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tc>
                  <a:txBody>
                    <a:bodyPr/>
                    <a:lstStyle/>
                    <a:p>
                      <a:pPr algn="ctr">
                        <a:lnSpc>
                          <a:spcPts val="2200"/>
                        </a:lnSpc>
                        <a:spcAft>
                          <a:spcPts val="0"/>
                        </a:spcAft>
                      </a:pPr>
                      <a:r>
                        <a:rPr lang="en-US" sz="1800" b="1" kern="0" dirty="0">
                          <a:effectLst/>
                        </a:rPr>
                        <a:t>31.62153288</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1079" marR="41079" marT="0" marB="0"/>
                </a:tc>
                <a:extLst>
                  <a:ext uri="{0D108BD9-81ED-4DB2-BD59-A6C34878D82A}">
                    <a16:rowId xmlns:a16="http://schemas.microsoft.com/office/drawing/2014/main" val="3812680966"/>
                  </a:ext>
                </a:extLst>
              </a:tr>
            </a:tbl>
          </a:graphicData>
        </a:graphic>
      </p:graphicFrame>
      <p:graphicFrame>
        <p:nvGraphicFramePr>
          <p:cNvPr id="22" name="表格 21"/>
          <p:cNvGraphicFramePr>
            <a:graphicFrameLocks noGrp="1"/>
          </p:cNvGraphicFramePr>
          <p:nvPr>
            <p:extLst>
              <p:ext uri="{D42A27DB-BD31-4B8C-83A1-F6EECF244321}">
                <p14:modId xmlns:p14="http://schemas.microsoft.com/office/powerpoint/2010/main" val="2366981881"/>
              </p:ext>
            </p:extLst>
          </p:nvPr>
        </p:nvGraphicFramePr>
        <p:xfrm>
          <a:off x="6868633" y="871869"/>
          <a:ext cx="4837815" cy="5528925"/>
        </p:xfrm>
        <a:graphic>
          <a:graphicData uri="http://schemas.openxmlformats.org/drawingml/2006/table">
            <a:tbl>
              <a:tblPr firstRow="1" firstCol="1" bandRow="1">
                <a:tableStyleId>{5C22544A-7EE6-4342-B048-85BDC9FD1C3A}</a:tableStyleId>
              </a:tblPr>
              <a:tblGrid>
                <a:gridCol w="967563">
                  <a:extLst>
                    <a:ext uri="{9D8B030D-6E8A-4147-A177-3AD203B41FA5}">
                      <a16:colId xmlns:a16="http://schemas.microsoft.com/office/drawing/2014/main" val="3171189317"/>
                    </a:ext>
                  </a:extLst>
                </a:gridCol>
                <a:gridCol w="967563">
                  <a:extLst>
                    <a:ext uri="{9D8B030D-6E8A-4147-A177-3AD203B41FA5}">
                      <a16:colId xmlns:a16="http://schemas.microsoft.com/office/drawing/2014/main" val="435784761"/>
                    </a:ext>
                  </a:extLst>
                </a:gridCol>
                <a:gridCol w="967563">
                  <a:extLst>
                    <a:ext uri="{9D8B030D-6E8A-4147-A177-3AD203B41FA5}">
                      <a16:colId xmlns:a16="http://schemas.microsoft.com/office/drawing/2014/main" val="3034232318"/>
                    </a:ext>
                  </a:extLst>
                </a:gridCol>
                <a:gridCol w="967563">
                  <a:extLst>
                    <a:ext uri="{9D8B030D-6E8A-4147-A177-3AD203B41FA5}">
                      <a16:colId xmlns:a16="http://schemas.microsoft.com/office/drawing/2014/main" val="2626539117"/>
                    </a:ext>
                  </a:extLst>
                </a:gridCol>
                <a:gridCol w="967563">
                  <a:extLst>
                    <a:ext uri="{9D8B030D-6E8A-4147-A177-3AD203B41FA5}">
                      <a16:colId xmlns:a16="http://schemas.microsoft.com/office/drawing/2014/main" val="567845493"/>
                    </a:ext>
                  </a:extLst>
                </a:gridCol>
              </a:tblGrid>
              <a:tr h="506505">
                <a:tc>
                  <a:txBody>
                    <a:bodyPr/>
                    <a:lstStyle/>
                    <a:p>
                      <a:pPr algn="ctr">
                        <a:lnSpc>
                          <a:spcPts val="2200"/>
                        </a:lnSpc>
                        <a:spcAft>
                          <a:spcPts val="0"/>
                        </a:spcAft>
                      </a:pPr>
                      <a:r>
                        <a:rPr lang="zh-CN" sz="1600" kern="0" dirty="0">
                          <a:effectLst/>
                        </a:rPr>
                        <a:t>时间</a:t>
                      </a:r>
                      <a:r>
                        <a:rPr lang="en-US" sz="1600" kern="0" dirty="0">
                          <a:effectLst/>
                        </a:rPr>
                        <a:t>/s</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CNN</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200" kern="0" dirty="0">
                          <a:effectLst/>
                        </a:rPr>
                        <a:t>CNN(CPU)</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dirty="0">
                          <a:effectLst/>
                        </a:rPr>
                        <a:t>mean</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BM3D</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76226750"/>
                  </a:ext>
                </a:extLst>
              </a:tr>
              <a:tr h="418535">
                <a:tc>
                  <a:txBody>
                    <a:bodyPr/>
                    <a:lstStyle/>
                    <a:p>
                      <a:pPr algn="ctr">
                        <a:lnSpc>
                          <a:spcPts val="2200"/>
                        </a:lnSpc>
                        <a:spcAft>
                          <a:spcPts val="0"/>
                        </a:spcAft>
                      </a:pPr>
                      <a:r>
                        <a:rPr lang="en-US" sz="1600" kern="0">
                          <a:effectLst/>
                        </a:rPr>
                        <a:t>01.png</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b="1" kern="0" dirty="0">
                          <a:effectLst/>
                        </a:rPr>
                        <a:t>0.201 </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0.231</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2.135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14.96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549259364"/>
                  </a:ext>
                </a:extLst>
              </a:tr>
              <a:tr h="418535">
                <a:tc>
                  <a:txBody>
                    <a:bodyPr/>
                    <a:lstStyle/>
                    <a:p>
                      <a:pPr algn="ctr">
                        <a:lnSpc>
                          <a:spcPts val="2200"/>
                        </a:lnSpc>
                        <a:spcAft>
                          <a:spcPts val="0"/>
                        </a:spcAft>
                      </a:pPr>
                      <a:r>
                        <a:rPr lang="en-US" sz="1600" kern="0">
                          <a:effectLst/>
                        </a:rPr>
                        <a:t>02.png</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b="1" kern="0" dirty="0">
                          <a:effectLst/>
                        </a:rPr>
                        <a:t>0.199 </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0.236</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2.094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15.49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350979398"/>
                  </a:ext>
                </a:extLst>
              </a:tr>
              <a:tr h="418535">
                <a:tc>
                  <a:txBody>
                    <a:bodyPr/>
                    <a:lstStyle/>
                    <a:p>
                      <a:pPr algn="ctr">
                        <a:lnSpc>
                          <a:spcPts val="2200"/>
                        </a:lnSpc>
                        <a:spcAft>
                          <a:spcPts val="0"/>
                        </a:spcAft>
                      </a:pPr>
                      <a:r>
                        <a:rPr lang="en-US" sz="1600" kern="0">
                          <a:effectLst/>
                        </a:rPr>
                        <a:t>03.png</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b="1" kern="0" dirty="0">
                          <a:effectLst/>
                        </a:rPr>
                        <a:t>0.200 </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dirty="0">
                          <a:effectLst/>
                        </a:rPr>
                        <a:t>0.231</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2.079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15.09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472580077"/>
                  </a:ext>
                </a:extLst>
              </a:tr>
              <a:tr h="418535">
                <a:tc>
                  <a:txBody>
                    <a:bodyPr/>
                    <a:lstStyle/>
                    <a:p>
                      <a:pPr algn="ctr">
                        <a:lnSpc>
                          <a:spcPts val="2200"/>
                        </a:lnSpc>
                        <a:spcAft>
                          <a:spcPts val="0"/>
                        </a:spcAft>
                      </a:pPr>
                      <a:r>
                        <a:rPr lang="en-US" sz="1600" kern="0">
                          <a:effectLst/>
                        </a:rPr>
                        <a:t>04.png</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b="1" kern="0" dirty="0">
                          <a:effectLst/>
                        </a:rPr>
                        <a:t>0.202 </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0.234</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2.200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14.49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816482543"/>
                  </a:ext>
                </a:extLst>
              </a:tr>
              <a:tr h="418535">
                <a:tc>
                  <a:txBody>
                    <a:bodyPr/>
                    <a:lstStyle/>
                    <a:p>
                      <a:pPr algn="ctr">
                        <a:lnSpc>
                          <a:spcPts val="2200"/>
                        </a:lnSpc>
                        <a:spcAft>
                          <a:spcPts val="0"/>
                        </a:spcAft>
                      </a:pPr>
                      <a:r>
                        <a:rPr lang="en-US" sz="1600" kern="0">
                          <a:effectLst/>
                        </a:rPr>
                        <a:t>05.png</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b="1" kern="0" dirty="0">
                          <a:effectLst/>
                        </a:rPr>
                        <a:t>0.203 </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0.226</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2.169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14.69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836241002"/>
                  </a:ext>
                </a:extLst>
              </a:tr>
              <a:tr h="418535">
                <a:tc>
                  <a:txBody>
                    <a:bodyPr/>
                    <a:lstStyle/>
                    <a:p>
                      <a:pPr algn="ctr">
                        <a:lnSpc>
                          <a:spcPts val="2200"/>
                        </a:lnSpc>
                        <a:spcAft>
                          <a:spcPts val="0"/>
                        </a:spcAft>
                      </a:pPr>
                      <a:r>
                        <a:rPr lang="en-US" sz="1600" kern="0" dirty="0">
                          <a:effectLst/>
                        </a:rPr>
                        <a:t>06.png</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b="1" kern="0" dirty="0">
                          <a:effectLst/>
                        </a:rPr>
                        <a:t>0.202 </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0.226</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2.116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14.38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830547366"/>
                  </a:ext>
                </a:extLst>
              </a:tr>
              <a:tr h="418535">
                <a:tc>
                  <a:txBody>
                    <a:bodyPr/>
                    <a:lstStyle/>
                    <a:p>
                      <a:pPr algn="ctr">
                        <a:lnSpc>
                          <a:spcPts val="2200"/>
                        </a:lnSpc>
                        <a:spcAft>
                          <a:spcPts val="0"/>
                        </a:spcAft>
                      </a:pPr>
                      <a:r>
                        <a:rPr lang="en-US" sz="1600" kern="0">
                          <a:effectLst/>
                        </a:rPr>
                        <a:t>07.png</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b="1" kern="0" dirty="0">
                          <a:effectLst/>
                        </a:rPr>
                        <a:t>0.196 </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0.231</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2.519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14.48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787440293"/>
                  </a:ext>
                </a:extLst>
              </a:tr>
              <a:tr h="418535">
                <a:tc>
                  <a:txBody>
                    <a:bodyPr/>
                    <a:lstStyle/>
                    <a:p>
                      <a:pPr algn="ctr">
                        <a:lnSpc>
                          <a:spcPts val="2200"/>
                        </a:lnSpc>
                        <a:spcAft>
                          <a:spcPts val="0"/>
                        </a:spcAft>
                      </a:pPr>
                      <a:r>
                        <a:rPr lang="en-US" sz="1600" kern="0">
                          <a:effectLst/>
                        </a:rPr>
                        <a:t>08.png</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b="1" kern="0" dirty="0">
                          <a:effectLst/>
                        </a:rPr>
                        <a:t>0.446 </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0.88</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8.833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31.15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838924852"/>
                  </a:ext>
                </a:extLst>
              </a:tr>
              <a:tr h="418535">
                <a:tc>
                  <a:txBody>
                    <a:bodyPr/>
                    <a:lstStyle/>
                    <a:p>
                      <a:pPr algn="ctr">
                        <a:lnSpc>
                          <a:spcPts val="2200"/>
                        </a:lnSpc>
                        <a:spcAft>
                          <a:spcPts val="0"/>
                        </a:spcAft>
                      </a:pPr>
                      <a:r>
                        <a:rPr lang="en-US" sz="1600" kern="0">
                          <a:effectLst/>
                        </a:rPr>
                        <a:t>09.png</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b="1" kern="0" dirty="0">
                          <a:effectLst/>
                        </a:rPr>
                        <a:t>0.449 </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0.961</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9.006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29.75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927131519"/>
                  </a:ext>
                </a:extLst>
              </a:tr>
              <a:tr h="418535">
                <a:tc>
                  <a:txBody>
                    <a:bodyPr/>
                    <a:lstStyle/>
                    <a:p>
                      <a:pPr algn="ctr">
                        <a:lnSpc>
                          <a:spcPts val="2200"/>
                        </a:lnSpc>
                        <a:spcAft>
                          <a:spcPts val="0"/>
                        </a:spcAft>
                      </a:pPr>
                      <a:r>
                        <a:rPr lang="en-US" sz="1600" kern="0">
                          <a:effectLst/>
                        </a:rPr>
                        <a:t>10.png</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b="1" kern="0" dirty="0">
                          <a:effectLst/>
                        </a:rPr>
                        <a:t>0.447 </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0.896</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9.030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29.04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571922807"/>
                  </a:ext>
                </a:extLst>
              </a:tr>
              <a:tr h="418535">
                <a:tc>
                  <a:txBody>
                    <a:bodyPr/>
                    <a:lstStyle/>
                    <a:p>
                      <a:pPr algn="ctr">
                        <a:lnSpc>
                          <a:spcPts val="2200"/>
                        </a:lnSpc>
                        <a:spcAft>
                          <a:spcPts val="0"/>
                        </a:spcAft>
                      </a:pPr>
                      <a:r>
                        <a:rPr lang="en-US" sz="1600" kern="0">
                          <a:effectLst/>
                        </a:rPr>
                        <a:t>11.png</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b="1" kern="0" dirty="0">
                          <a:effectLst/>
                        </a:rPr>
                        <a:t>0.448 </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0.875</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8.907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35.26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69639210"/>
                  </a:ext>
                </a:extLst>
              </a:tr>
              <a:tr h="418535">
                <a:tc>
                  <a:txBody>
                    <a:bodyPr/>
                    <a:lstStyle/>
                    <a:p>
                      <a:pPr algn="ctr">
                        <a:lnSpc>
                          <a:spcPts val="2200"/>
                        </a:lnSpc>
                        <a:spcAft>
                          <a:spcPts val="0"/>
                        </a:spcAft>
                      </a:pPr>
                      <a:r>
                        <a:rPr lang="en-US" sz="1600" kern="0">
                          <a:effectLst/>
                        </a:rPr>
                        <a:t>12.png</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b="1" kern="0" dirty="0">
                          <a:effectLst/>
                        </a:rPr>
                        <a:t>0.442 </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0.882</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a:effectLst/>
                        </a:rPr>
                        <a:t>8.569 </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ts val="2200"/>
                        </a:lnSpc>
                        <a:spcAft>
                          <a:spcPts val="0"/>
                        </a:spcAft>
                      </a:pPr>
                      <a:r>
                        <a:rPr lang="en-US" sz="1600" kern="0" dirty="0">
                          <a:effectLst/>
                        </a:rPr>
                        <a:t>30.84 </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823656952"/>
                  </a:ext>
                </a:extLst>
              </a:tr>
            </a:tbl>
          </a:graphicData>
        </a:graphic>
      </p:graphicFrame>
    </p:spTree>
    <p:extLst>
      <p:ext uri="{BB962C8B-B14F-4D97-AF65-F5344CB8AC3E}">
        <p14:creationId xmlns:p14="http://schemas.microsoft.com/office/powerpoint/2010/main" val="2461719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fade">
                                      <p:cBhvr>
                                        <p:cTn id="11" dur="500"/>
                                        <p:tgtEl>
                                          <p:spTgt spid="21"/>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fade">
                                      <p:cBhvr>
                                        <p:cTn id="16"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t>结果分析</a:t>
            </a:r>
          </a:p>
        </p:txBody>
      </p:sp>
      <p:sp>
        <p:nvSpPr>
          <p:cNvPr id="3" name="文本占位符 2"/>
          <p:cNvSpPr>
            <a:spLocks noGrp="1"/>
          </p:cNvSpPr>
          <p:nvPr>
            <p:ph type="body" sz="quarter" idx="11"/>
          </p:nvPr>
        </p:nvSpPr>
        <p:spPr/>
        <p:txBody>
          <a:bodyPr>
            <a:normAutofit fontScale="92500" lnSpcReduction="20000"/>
          </a:bodyPr>
          <a:lstStyle/>
          <a:p>
            <a:r>
              <a:rPr lang="en-US" altLang="zh-CN" dirty="0"/>
              <a:t>04</a:t>
            </a:r>
            <a:endParaRPr lang="zh-CN" altLang="en-US" dirty="0"/>
          </a:p>
        </p:txBody>
      </p:sp>
      <p:sp>
        <p:nvSpPr>
          <p:cNvPr id="4" name="矩形 3"/>
          <p:cNvSpPr/>
          <p:nvPr/>
        </p:nvSpPr>
        <p:spPr>
          <a:xfrm>
            <a:off x="212250" y="1045499"/>
            <a:ext cx="4493538" cy="461665"/>
          </a:xfrm>
          <a:prstGeom prst="rect">
            <a:avLst/>
          </a:prstGeom>
        </p:spPr>
        <p:txBody>
          <a:bodyPr wrap="none">
            <a:spAutoFit/>
          </a:bodyPr>
          <a:lstStyle/>
          <a:p>
            <a:r>
              <a:rPr lang="zh-CN" altLang="en-US" sz="2400" b="1" dirty="0">
                <a:solidFill>
                  <a:srgbClr val="376092"/>
                </a:solidFill>
                <a:cs typeface="+mn-ea"/>
                <a:sym typeface="+mn-lt"/>
              </a:rPr>
              <a:t>固定高斯噪声水平的彩色图去噪</a:t>
            </a:r>
          </a:p>
        </p:txBody>
      </p:sp>
      <p:pic>
        <p:nvPicPr>
          <p:cNvPr id="6" name="图片 5" descr="图片包含 人员, 妇女, 服装, 饰头巾&#10;&#10;已生成极高可信度的说明"/>
          <p:cNvPicPr>
            <a:picLocks noChangeAspect="1"/>
          </p:cNvPicPr>
          <p:nvPr/>
        </p:nvPicPr>
        <p:blipFill>
          <a:blip r:embed="rId3">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tretch>
            <a:fillRect/>
          </a:stretch>
        </p:blipFill>
        <p:spPr>
          <a:xfrm>
            <a:off x="307943" y="1926192"/>
            <a:ext cx="3730330" cy="3730330"/>
          </a:xfrm>
          <a:prstGeom prst="rect">
            <a:avLst/>
          </a:prstGeom>
        </p:spPr>
      </p:pic>
      <p:pic>
        <p:nvPicPr>
          <p:cNvPr id="8" name="图片 7" descr="图片包含 白色&#10;&#10;已生成高可信度的说明"/>
          <p:cNvPicPr>
            <a:picLocks noChangeAspect="1"/>
          </p:cNvPicPr>
          <p:nvPr/>
        </p:nvPicPr>
        <p:blipFill>
          <a:blip r:embed="rId5">
            <a:extLst>
              <a:ext uri="{BEBA8EAE-BF5A-486C-A8C5-ECC9F3942E4B}">
                <a14:imgProps xmlns:a14="http://schemas.microsoft.com/office/drawing/2010/main">
                  <a14:imgLayer r:embed="rId6">
                    <a14:imgEffect>
                      <a14:sharpenSoften amount="25000"/>
                    </a14:imgEffect>
                    <a14:imgEffect>
                      <a14:saturation sat="200000"/>
                    </a14:imgEffect>
                  </a14:imgLayer>
                </a14:imgProps>
              </a:ext>
              <a:ext uri="{28A0092B-C50C-407E-A947-70E740481C1C}">
                <a14:useLocalDpi xmlns:a14="http://schemas.microsoft.com/office/drawing/2010/main" val="0"/>
              </a:ext>
            </a:extLst>
          </a:blip>
          <a:stretch>
            <a:fillRect/>
          </a:stretch>
        </p:blipFill>
        <p:spPr>
          <a:xfrm>
            <a:off x="4263655" y="1926192"/>
            <a:ext cx="3730331" cy="3730331"/>
          </a:xfrm>
          <a:prstGeom prst="rect">
            <a:avLst/>
          </a:prstGeom>
        </p:spPr>
      </p:pic>
      <p:pic>
        <p:nvPicPr>
          <p:cNvPr id="10" name="图片 9" descr="图片包含 人员, 妇女, 服装, 帽子&#10;&#10;已生成极高可信度的说明"/>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219368" y="1926192"/>
            <a:ext cx="3730330" cy="3730330"/>
          </a:xfrm>
          <a:prstGeom prst="rect">
            <a:avLst/>
          </a:prstGeom>
        </p:spPr>
      </p:pic>
      <p:sp>
        <p:nvSpPr>
          <p:cNvPr id="9" name="矩形 8"/>
          <p:cNvSpPr/>
          <p:nvPr/>
        </p:nvSpPr>
        <p:spPr>
          <a:xfrm>
            <a:off x="0" y="-126573"/>
            <a:ext cx="12192000" cy="6984573"/>
          </a:xfrm>
          <a:prstGeom prst="rect">
            <a:avLst/>
          </a:prstGeom>
          <a:solidFill>
            <a:schemeClr val="tx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11" name="组合 10"/>
          <p:cNvGrpSpPr/>
          <p:nvPr/>
        </p:nvGrpSpPr>
        <p:grpSpPr>
          <a:xfrm>
            <a:off x="4776526" y="1749142"/>
            <a:ext cx="102280" cy="3884294"/>
            <a:chOff x="3542030" y="2365829"/>
            <a:chExt cx="102280" cy="2716892"/>
          </a:xfrm>
        </p:grpSpPr>
        <p:sp>
          <p:nvSpPr>
            <p:cNvPr id="12" name="矩形 11"/>
            <p:cNvSpPr/>
            <p:nvPr/>
          </p:nvSpPr>
          <p:spPr>
            <a:xfrm flipH="1">
              <a:off x="3572601" y="2365829"/>
              <a:ext cx="45720" cy="2716892"/>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3" name="直角三角形 12"/>
            <p:cNvSpPr/>
            <p:nvPr/>
          </p:nvSpPr>
          <p:spPr>
            <a:xfrm rot="2700000">
              <a:off x="3542030" y="3711354"/>
              <a:ext cx="102280" cy="102280"/>
            </a:xfrm>
            <a:prstGeom prst="rtTriangl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sp>
        <p:nvSpPr>
          <p:cNvPr id="14" name="文本框 13"/>
          <p:cNvSpPr txBox="1"/>
          <p:nvPr/>
        </p:nvSpPr>
        <p:spPr>
          <a:xfrm>
            <a:off x="5364264" y="1782483"/>
            <a:ext cx="2810385" cy="1323439"/>
          </a:xfrm>
          <a:prstGeom prst="rect">
            <a:avLst/>
          </a:prstGeom>
          <a:noFill/>
        </p:spPr>
        <p:txBody>
          <a:bodyPr wrap="none" rtlCol="0">
            <a:spAutoFit/>
          </a:bodyPr>
          <a:lstStyle/>
          <a:p>
            <a:r>
              <a:rPr lang="en-US" altLang="zh-CN" sz="8000" dirty="0">
                <a:solidFill>
                  <a:srgbClr val="FFC000"/>
                </a:solidFill>
                <a:latin typeface="微软雅黑" panose="020B0503020204020204" pitchFamily="34" charset="-122"/>
                <a:ea typeface="微软雅黑" panose="020B0503020204020204" pitchFamily="34" charset="-122"/>
              </a:rPr>
              <a:t>6~26</a:t>
            </a:r>
            <a:r>
              <a:rPr lang="en-US" altLang="zh-CN" sz="1400" dirty="0">
                <a:solidFill>
                  <a:srgbClr val="FFC000"/>
                </a:solidFill>
                <a:latin typeface="微软雅黑" panose="020B0503020204020204" pitchFamily="34" charset="-122"/>
                <a:ea typeface="微软雅黑" panose="020B0503020204020204" pitchFamily="34" charset="-122"/>
              </a:rPr>
              <a:t> </a:t>
            </a:r>
            <a:endParaRPr lang="zh-CN" altLang="en-US" sz="1600" dirty="0">
              <a:solidFill>
                <a:srgbClr val="FFC000"/>
              </a:solidFill>
              <a:latin typeface="微软雅黑" panose="020B0503020204020204" pitchFamily="34" charset="-122"/>
              <a:ea typeface="微软雅黑" panose="020B0503020204020204" pitchFamily="34" charset="-122"/>
            </a:endParaRPr>
          </a:p>
        </p:txBody>
      </p:sp>
      <p:sp>
        <p:nvSpPr>
          <p:cNvPr id="15" name="矩形 14"/>
          <p:cNvSpPr/>
          <p:nvPr/>
        </p:nvSpPr>
        <p:spPr>
          <a:xfrm>
            <a:off x="5528902" y="4227858"/>
            <a:ext cx="2601994" cy="1569660"/>
          </a:xfrm>
          <a:prstGeom prst="rect">
            <a:avLst/>
          </a:prstGeom>
        </p:spPr>
        <p:txBody>
          <a:bodyPr wrap="none">
            <a:spAutoFit/>
          </a:bodyPr>
          <a:lstStyle/>
          <a:p>
            <a:r>
              <a:rPr lang="en-US" altLang="zh-CN" sz="9600" dirty="0">
                <a:solidFill>
                  <a:srgbClr val="AFDC7E"/>
                </a:solidFill>
                <a:latin typeface="微软雅黑" panose="020B0503020204020204" pitchFamily="34" charset="-122"/>
                <a:ea typeface="微软雅黑" panose="020B0503020204020204" pitchFamily="34" charset="-122"/>
              </a:rPr>
              <a:t>10+</a:t>
            </a:r>
            <a:r>
              <a:rPr lang="en-US" altLang="zh-CN" sz="1600" kern="100" dirty="0">
                <a:solidFill>
                  <a:srgbClr val="AFDC7E"/>
                </a:solidFill>
                <a:latin typeface="微软雅黑" panose="020B0503020204020204" pitchFamily="34" charset="-122"/>
                <a:ea typeface="微软雅黑" panose="020B0503020204020204" pitchFamily="34" charset="-122"/>
              </a:rPr>
              <a:t> </a:t>
            </a:r>
            <a:endParaRPr lang="zh-CN" altLang="en-US" sz="2400" dirty="0">
              <a:solidFill>
                <a:srgbClr val="AFDC7E"/>
              </a:solidFill>
              <a:latin typeface="微软雅黑" panose="020B0503020204020204" pitchFamily="34" charset="-122"/>
              <a:ea typeface="微软雅黑" panose="020B0503020204020204" pitchFamily="34" charset="-122"/>
            </a:endParaRPr>
          </a:p>
        </p:txBody>
      </p:sp>
      <p:sp>
        <p:nvSpPr>
          <p:cNvPr id="16" name="矩形 15"/>
          <p:cNvSpPr/>
          <p:nvPr/>
        </p:nvSpPr>
        <p:spPr>
          <a:xfrm>
            <a:off x="8061278" y="2388025"/>
            <a:ext cx="2339102" cy="461665"/>
          </a:xfrm>
          <a:prstGeom prst="rect">
            <a:avLst/>
          </a:prstGeom>
        </p:spPr>
        <p:txBody>
          <a:bodyPr wrap="none">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高斯噪声标准差</a:t>
            </a:r>
          </a:p>
        </p:txBody>
      </p:sp>
      <p:sp>
        <p:nvSpPr>
          <p:cNvPr id="17" name="矩形 16"/>
          <p:cNvSpPr/>
          <p:nvPr/>
        </p:nvSpPr>
        <p:spPr>
          <a:xfrm>
            <a:off x="7946660" y="5014978"/>
            <a:ext cx="2659702" cy="461665"/>
          </a:xfrm>
          <a:prstGeom prst="rect">
            <a:avLst/>
          </a:prstGeom>
        </p:spPr>
        <p:txBody>
          <a:bodyPr wrap="none">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网络的训练时间</a:t>
            </a:r>
            <a:r>
              <a:rPr lang="en-US" altLang="zh-CN" sz="2400" dirty="0">
                <a:solidFill>
                  <a:schemeClr val="bg1"/>
                </a:solidFill>
                <a:latin typeface="微软雅黑" panose="020B0503020204020204" pitchFamily="34" charset="-122"/>
                <a:ea typeface="微软雅黑" panose="020B0503020204020204" pitchFamily="34" charset="-122"/>
              </a:rPr>
              <a:t>/h</a:t>
            </a:r>
          </a:p>
        </p:txBody>
      </p:sp>
    </p:spTree>
    <p:extLst>
      <p:ext uri="{BB962C8B-B14F-4D97-AF65-F5344CB8AC3E}">
        <p14:creationId xmlns:p14="http://schemas.microsoft.com/office/powerpoint/2010/main" val="323666902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250"/>
                                        <p:tgtEl>
                                          <p:spTgt spid="11"/>
                                        </p:tgtEl>
                                      </p:cBhvr>
                                    </p:animEffect>
                                  </p:childTnLst>
                                </p:cTn>
                              </p:par>
                            </p:childTnLst>
                          </p:cTn>
                        </p:par>
                        <p:par>
                          <p:cTn id="12" fill="hold">
                            <p:stCondLst>
                              <p:cond delay="750"/>
                            </p:stCondLst>
                            <p:childTnLst>
                              <p:par>
                                <p:cTn id="13" presetID="10" presetClass="entr" presetSubtype="0" fill="hold" grpId="0" nodeType="afterEffect">
                                  <p:stCondLst>
                                    <p:cond delay="0"/>
                                  </p:stCondLst>
                                  <p:childTnLst>
                                    <p:set>
                                      <p:cBhvr>
                                        <p:cTn id="14" dur="1" fill="hold">
                                          <p:stCondLst>
                                            <p:cond delay="0"/>
                                          </p:stCondLst>
                                        </p:cTn>
                                        <p:tgtEl>
                                          <p:spTgt spid="14">
                                            <p:txEl>
                                              <p:pRg st="0" end="0"/>
                                            </p:txEl>
                                          </p:spTgt>
                                        </p:tgtEl>
                                        <p:attrNameLst>
                                          <p:attrName>style.visibility</p:attrName>
                                        </p:attrNameLst>
                                      </p:cBhvr>
                                      <p:to>
                                        <p:strVal val="visible"/>
                                      </p:to>
                                    </p:set>
                                    <p:animEffect transition="in" filter="fade">
                                      <p:cBhvr>
                                        <p:cTn id="15" dur="250"/>
                                        <p:tgtEl>
                                          <p:spTgt spid="14">
                                            <p:txEl>
                                              <p:pRg st="0" end="0"/>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250"/>
                                        <p:tgtEl>
                                          <p:spTgt spid="16"/>
                                        </p:tgtEl>
                                      </p:cBhvr>
                                    </p:animEffect>
                                  </p:childTnLst>
                                </p:cTn>
                              </p:par>
                            </p:childTnLst>
                          </p:cTn>
                        </p:par>
                        <p:par>
                          <p:cTn id="19" fill="hold">
                            <p:stCondLst>
                              <p:cond delay="1000"/>
                            </p:stCondLst>
                            <p:childTnLst>
                              <p:par>
                                <p:cTn id="20" presetID="26" presetClass="emph" presetSubtype="0" fill="hold" nodeType="afterEffect">
                                  <p:stCondLst>
                                    <p:cond delay="0"/>
                                  </p:stCondLst>
                                  <p:childTnLst>
                                    <p:animEffect transition="out" filter="fade">
                                      <p:cBhvr>
                                        <p:cTn id="21" dur="250" tmFilter="0, 0; .2, .5; .8, .5; 1, 0"/>
                                        <p:tgtEl>
                                          <p:spTgt spid="14">
                                            <p:txEl>
                                              <p:pRg st="0" end="0"/>
                                            </p:txEl>
                                          </p:spTgt>
                                        </p:tgtEl>
                                      </p:cBhvr>
                                    </p:animEffect>
                                    <p:animScale>
                                      <p:cBhvr>
                                        <p:cTn id="22" dur="125" autoRev="1" fill="hold"/>
                                        <p:tgtEl>
                                          <p:spTgt spid="14">
                                            <p:txEl>
                                              <p:pRg st="0" end="0"/>
                                            </p:txEl>
                                          </p:spTgt>
                                        </p:tgtEl>
                                      </p:cBhvr>
                                      <p:by x="105000" y="105000"/>
                                    </p:animScale>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1"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250"/>
                                        <p:tgtEl>
                                          <p:spTgt spid="15"/>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7"/>
                                        </p:tgtEl>
                                        <p:attrNameLst>
                                          <p:attrName>style.visibility</p:attrName>
                                        </p:attrNameLst>
                                      </p:cBhvr>
                                      <p:to>
                                        <p:strVal val="visible"/>
                                      </p:to>
                                    </p:set>
                                    <p:animEffect transition="in" filter="fade">
                                      <p:cBhvr>
                                        <p:cTn id="30" dur="250"/>
                                        <p:tgtEl>
                                          <p:spTgt spid="17"/>
                                        </p:tgtEl>
                                      </p:cBhvr>
                                    </p:animEffect>
                                  </p:childTnLst>
                                </p:cTn>
                              </p:par>
                            </p:childTnLst>
                          </p:cTn>
                        </p:par>
                        <p:par>
                          <p:cTn id="31" fill="hold">
                            <p:stCondLst>
                              <p:cond delay="250"/>
                            </p:stCondLst>
                            <p:childTnLst>
                              <p:par>
                                <p:cTn id="32" presetID="26" presetClass="emph" presetSubtype="0" fill="hold" grpId="0" nodeType="afterEffect">
                                  <p:stCondLst>
                                    <p:cond delay="0"/>
                                  </p:stCondLst>
                                  <p:childTnLst>
                                    <p:animEffect transition="out" filter="fade">
                                      <p:cBhvr>
                                        <p:cTn id="33" dur="250" tmFilter="0, 0; .2, .5; .8, .5; 1, 0"/>
                                        <p:tgtEl>
                                          <p:spTgt spid="15"/>
                                        </p:tgtEl>
                                      </p:cBhvr>
                                    </p:animEffect>
                                    <p:animScale>
                                      <p:cBhvr>
                                        <p:cTn id="34" dur="125" autoRev="1" fill="hold"/>
                                        <p:tgtEl>
                                          <p:spTgt spid="1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4" grpId="0" build="allAtOnce"/>
      <p:bldP spid="15" grpId="0"/>
      <p:bldP spid="15" grpId="1"/>
      <p:bldP spid="16" grpId="0"/>
      <p:bldP spid="17"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780366" y="2779082"/>
            <a:ext cx="3819097" cy="362708"/>
          </a:xfrm>
        </p:spPr>
        <p:txBody>
          <a:bodyPr/>
          <a:lstStyle/>
          <a:p>
            <a:r>
              <a:rPr lang="zh-CN" altLang="en-US" dirty="0"/>
              <a:t>训练结果</a:t>
            </a:r>
          </a:p>
        </p:txBody>
      </p:sp>
      <p:sp>
        <p:nvSpPr>
          <p:cNvPr id="3" name="文本占位符 2"/>
          <p:cNvSpPr>
            <a:spLocks noGrp="1"/>
          </p:cNvSpPr>
          <p:nvPr>
            <p:ph type="body" sz="quarter" idx="11"/>
          </p:nvPr>
        </p:nvSpPr>
        <p:spPr/>
        <p:txBody>
          <a:bodyPr>
            <a:normAutofit fontScale="92500" lnSpcReduction="20000"/>
          </a:bodyPr>
          <a:lstStyle/>
          <a:p>
            <a:r>
              <a:rPr lang="en-US" altLang="zh-CN" dirty="0"/>
              <a:t>04</a:t>
            </a:r>
            <a:endParaRPr lang="zh-CN" altLang="en-US" dirty="0"/>
          </a:p>
        </p:txBody>
      </p:sp>
      <p:sp>
        <p:nvSpPr>
          <p:cNvPr id="4" name="矩形 3"/>
          <p:cNvSpPr/>
          <p:nvPr/>
        </p:nvSpPr>
        <p:spPr>
          <a:xfrm>
            <a:off x="212250" y="871335"/>
            <a:ext cx="4493538" cy="461665"/>
          </a:xfrm>
          <a:prstGeom prst="rect">
            <a:avLst/>
          </a:prstGeom>
        </p:spPr>
        <p:txBody>
          <a:bodyPr wrap="none">
            <a:spAutoFit/>
          </a:bodyPr>
          <a:lstStyle/>
          <a:p>
            <a:r>
              <a:rPr lang="zh-CN" altLang="en-US" sz="2400" b="1" dirty="0">
                <a:solidFill>
                  <a:srgbClr val="376092"/>
                </a:solidFill>
                <a:cs typeface="+mn-ea"/>
                <a:sym typeface="+mn-lt"/>
              </a:rPr>
              <a:t>未知高斯噪声水平的彩色图去噪</a:t>
            </a:r>
          </a:p>
        </p:txBody>
      </p:sp>
      <p:pic>
        <p:nvPicPr>
          <p:cNvPr id="5" name="图片 4"/>
          <p:cNvPicPr>
            <a:picLocks noChangeAspect="1"/>
          </p:cNvPicPr>
          <p:nvPr/>
        </p:nvPicPr>
        <p:blipFill rotWithShape="1">
          <a:blip r:embed="rId3"/>
          <a:srcRect l="6588" t="6753" r="6837" b="6828"/>
          <a:stretch/>
        </p:blipFill>
        <p:spPr>
          <a:xfrm>
            <a:off x="1322450" y="1507164"/>
            <a:ext cx="9580219" cy="2254103"/>
          </a:xfrm>
          <a:prstGeom prst="rect">
            <a:avLst/>
          </a:prstGeom>
        </p:spPr>
      </p:pic>
      <p:pic>
        <p:nvPicPr>
          <p:cNvPr id="6" name="图片 5"/>
          <p:cNvPicPr>
            <a:picLocks noChangeAspect="1"/>
          </p:cNvPicPr>
          <p:nvPr/>
        </p:nvPicPr>
        <p:blipFill rotWithShape="1">
          <a:blip r:embed="rId4"/>
          <a:srcRect l="6497" t="5802" r="6880" b="6956"/>
          <a:stretch/>
        </p:blipFill>
        <p:spPr>
          <a:xfrm>
            <a:off x="1322449" y="3850595"/>
            <a:ext cx="9575081" cy="2273084"/>
          </a:xfrm>
          <a:prstGeom prst="rect">
            <a:avLst/>
          </a:prstGeom>
        </p:spPr>
      </p:pic>
      <p:sp>
        <p:nvSpPr>
          <p:cNvPr id="8" name="Rectangle 2"/>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r>
              <a:rPr kumimoji="0" lang="en-US" altLang="zh-CN" sz="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r>
              <a:rPr kumimoji="0" lang="en-US" altLang="zh-CN" sz="12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endParaRPr kumimoji="0" lang="en-US" altLang="zh-CN" sz="1800" b="0" i="0" u="none" strike="noStrike" cap="none" normalizeH="0" baseline="0">
              <a:ln>
                <a:noFill/>
              </a:ln>
              <a:solidFill>
                <a:schemeClr val="tx1"/>
              </a:solidFill>
              <a:effectLst/>
              <a:latin typeface="Arial" panose="020B0604020202020204" pitchFamily="34" charset="0"/>
            </a:endParaRPr>
          </a:p>
        </p:txBody>
      </p:sp>
      <p:sp>
        <p:nvSpPr>
          <p:cNvPr id="11" name="文本占位符 1"/>
          <p:cNvSpPr txBox="1">
            <a:spLocks/>
          </p:cNvSpPr>
          <p:nvPr/>
        </p:nvSpPr>
        <p:spPr>
          <a:xfrm>
            <a:off x="886691" y="203109"/>
            <a:ext cx="3819097" cy="362708"/>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1800" b="1"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t>结果分析</a:t>
            </a:r>
          </a:p>
        </p:txBody>
      </p:sp>
      <p:sp>
        <p:nvSpPr>
          <p:cNvPr id="12" name="文本框 11"/>
          <p:cNvSpPr txBox="1"/>
          <p:nvPr/>
        </p:nvSpPr>
        <p:spPr>
          <a:xfrm>
            <a:off x="2020437" y="6213007"/>
            <a:ext cx="877163" cy="369332"/>
          </a:xfrm>
          <a:prstGeom prst="rect">
            <a:avLst/>
          </a:prstGeom>
          <a:noFill/>
        </p:spPr>
        <p:txBody>
          <a:bodyPr wrap="none" rtlCol="0">
            <a:spAutoFit/>
          </a:bodyPr>
          <a:lstStyle/>
          <a:p>
            <a:r>
              <a:rPr lang="zh-CN" altLang="en-US" dirty="0"/>
              <a:t>噪声图</a:t>
            </a:r>
          </a:p>
        </p:txBody>
      </p:sp>
      <p:sp>
        <p:nvSpPr>
          <p:cNvPr id="13" name="文本框 12"/>
          <p:cNvSpPr txBox="1"/>
          <p:nvPr/>
        </p:nvSpPr>
        <p:spPr>
          <a:xfrm>
            <a:off x="4599463" y="6213007"/>
            <a:ext cx="684803" cy="369332"/>
          </a:xfrm>
          <a:prstGeom prst="rect">
            <a:avLst/>
          </a:prstGeom>
          <a:noFill/>
        </p:spPr>
        <p:txBody>
          <a:bodyPr wrap="none" rtlCol="0">
            <a:spAutoFit/>
          </a:bodyPr>
          <a:lstStyle/>
          <a:p>
            <a:r>
              <a:rPr lang="en-US" altLang="zh-CN" dirty="0"/>
              <a:t>CNN</a:t>
            </a:r>
            <a:endParaRPr lang="zh-CN" altLang="en-US" dirty="0"/>
          </a:p>
        </p:txBody>
      </p:sp>
      <p:sp>
        <p:nvSpPr>
          <p:cNvPr id="14" name="文本框 13"/>
          <p:cNvSpPr txBox="1"/>
          <p:nvPr/>
        </p:nvSpPr>
        <p:spPr>
          <a:xfrm>
            <a:off x="6863666" y="6213007"/>
            <a:ext cx="1159292" cy="369332"/>
          </a:xfrm>
          <a:prstGeom prst="rect">
            <a:avLst/>
          </a:prstGeom>
          <a:noFill/>
        </p:spPr>
        <p:txBody>
          <a:bodyPr wrap="none" rtlCol="0">
            <a:spAutoFit/>
          </a:bodyPr>
          <a:lstStyle/>
          <a:p>
            <a:r>
              <a:rPr lang="en-US" altLang="zh-CN" dirty="0"/>
              <a:t>BM3D-10</a:t>
            </a:r>
            <a:endParaRPr lang="zh-CN" altLang="en-US" dirty="0"/>
          </a:p>
        </p:txBody>
      </p:sp>
      <p:sp>
        <p:nvSpPr>
          <p:cNvPr id="15" name="文本框 14"/>
          <p:cNvSpPr txBox="1"/>
          <p:nvPr/>
        </p:nvSpPr>
        <p:spPr>
          <a:xfrm>
            <a:off x="9242442" y="6213007"/>
            <a:ext cx="1159292" cy="369332"/>
          </a:xfrm>
          <a:prstGeom prst="rect">
            <a:avLst/>
          </a:prstGeom>
          <a:noFill/>
        </p:spPr>
        <p:txBody>
          <a:bodyPr wrap="none" rtlCol="0">
            <a:spAutoFit/>
          </a:bodyPr>
          <a:lstStyle/>
          <a:p>
            <a:r>
              <a:rPr lang="en-US" altLang="zh-CN" dirty="0"/>
              <a:t>BM3D-20</a:t>
            </a:r>
            <a:endParaRPr lang="zh-CN" altLang="en-US" dirty="0"/>
          </a:p>
        </p:txBody>
      </p:sp>
      <p:sp>
        <p:nvSpPr>
          <p:cNvPr id="16" name="文本框 15"/>
          <p:cNvSpPr txBox="1"/>
          <p:nvPr/>
        </p:nvSpPr>
        <p:spPr>
          <a:xfrm>
            <a:off x="212250" y="2505088"/>
            <a:ext cx="1101584" cy="369332"/>
          </a:xfrm>
          <a:prstGeom prst="rect">
            <a:avLst/>
          </a:prstGeom>
          <a:noFill/>
        </p:spPr>
        <p:txBody>
          <a:bodyPr wrap="none" rtlCol="0">
            <a:spAutoFit/>
          </a:bodyPr>
          <a:lstStyle/>
          <a:p>
            <a:r>
              <a:rPr lang="en-US" altLang="zh-CN" dirty="0"/>
              <a:t>Sigma=6</a:t>
            </a:r>
            <a:endParaRPr lang="zh-CN" altLang="en-US" dirty="0"/>
          </a:p>
        </p:txBody>
      </p:sp>
      <p:sp>
        <p:nvSpPr>
          <p:cNvPr id="17" name="文本框 16"/>
          <p:cNvSpPr txBox="1"/>
          <p:nvPr/>
        </p:nvSpPr>
        <p:spPr>
          <a:xfrm>
            <a:off x="165454" y="4802471"/>
            <a:ext cx="1229824" cy="369332"/>
          </a:xfrm>
          <a:prstGeom prst="rect">
            <a:avLst/>
          </a:prstGeom>
          <a:noFill/>
        </p:spPr>
        <p:txBody>
          <a:bodyPr wrap="none" rtlCol="0">
            <a:spAutoFit/>
          </a:bodyPr>
          <a:lstStyle/>
          <a:p>
            <a:r>
              <a:rPr lang="en-US" altLang="zh-CN" dirty="0"/>
              <a:t>Sigma=12</a:t>
            </a:r>
            <a:endParaRPr lang="zh-CN" altLang="en-US" dirty="0"/>
          </a:p>
        </p:txBody>
      </p:sp>
    </p:spTree>
    <p:extLst>
      <p:ext uri="{BB962C8B-B14F-4D97-AF65-F5344CB8AC3E}">
        <p14:creationId xmlns:p14="http://schemas.microsoft.com/office/powerpoint/2010/main" val="3545554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3"/>
          <a:srcRect l="6491" t="6788" r="6796" b="6762"/>
          <a:stretch/>
        </p:blipFill>
        <p:spPr>
          <a:xfrm>
            <a:off x="1330959" y="1601274"/>
            <a:ext cx="9597075" cy="2255297"/>
          </a:xfrm>
          <a:prstGeom prst="rect">
            <a:avLst/>
          </a:prstGeom>
        </p:spPr>
      </p:pic>
      <p:pic>
        <p:nvPicPr>
          <p:cNvPr id="5" name="图片 4"/>
          <p:cNvPicPr>
            <a:picLocks noChangeAspect="1"/>
          </p:cNvPicPr>
          <p:nvPr/>
        </p:nvPicPr>
        <p:blipFill rotWithShape="1">
          <a:blip r:embed="rId4"/>
          <a:srcRect l="6640" t="7325" r="6865" b="7137"/>
          <a:stretch/>
        </p:blipFill>
        <p:spPr>
          <a:xfrm>
            <a:off x="1330959" y="3979208"/>
            <a:ext cx="9597077" cy="2233799"/>
          </a:xfrm>
          <a:prstGeom prst="rect">
            <a:avLst/>
          </a:prstGeom>
        </p:spPr>
      </p:pic>
      <p:sp>
        <p:nvSpPr>
          <p:cNvPr id="6" name="矩形 5"/>
          <p:cNvSpPr/>
          <p:nvPr/>
        </p:nvSpPr>
        <p:spPr>
          <a:xfrm>
            <a:off x="212250" y="871335"/>
            <a:ext cx="4493538" cy="461665"/>
          </a:xfrm>
          <a:prstGeom prst="rect">
            <a:avLst/>
          </a:prstGeom>
        </p:spPr>
        <p:txBody>
          <a:bodyPr wrap="none">
            <a:spAutoFit/>
          </a:bodyPr>
          <a:lstStyle/>
          <a:p>
            <a:r>
              <a:rPr lang="zh-CN" altLang="en-US" sz="2400" b="1" dirty="0">
                <a:solidFill>
                  <a:srgbClr val="376092"/>
                </a:solidFill>
                <a:cs typeface="+mn-ea"/>
                <a:sym typeface="+mn-lt"/>
              </a:rPr>
              <a:t>未知高斯噪声水平的彩色图去噪</a:t>
            </a:r>
          </a:p>
        </p:txBody>
      </p:sp>
      <p:sp>
        <p:nvSpPr>
          <p:cNvPr id="7" name="文本占位符 2"/>
          <p:cNvSpPr>
            <a:spLocks noGrp="1"/>
          </p:cNvSpPr>
          <p:nvPr>
            <p:ph type="body" sz="quarter" idx="11"/>
          </p:nvPr>
        </p:nvSpPr>
        <p:spPr>
          <a:xfrm>
            <a:off x="161913" y="144228"/>
            <a:ext cx="724778" cy="480471"/>
          </a:xfrm>
        </p:spPr>
        <p:txBody>
          <a:bodyPr>
            <a:normAutofit fontScale="92500" lnSpcReduction="20000"/>
          </a:bodyPr>
          <a:lstStyle/>
          <a:p>
            <a:r>
              <a:rPr lang="en-US" altLang="zh-CN" dirty="0"/>
              <a:t>04</a:t>
            </a:r>
            <a:endParaRPr lang="zh-CN" altLang="en-US" dirty="0"/>
          </a:p>
        </p:txBody>
      </p:sp>
      <p:sp>
        <p:nvSpPr>
          <p:cNvPr id="8" name="文本占位符 1"/>
          <p:cNvSpPr txBox="1">
            <a:spLocks/>
          </p:cNvSpPr>
          <p:nvPr/>
        </p:nvSpPr>
        <p:spPr>
          <a:xfrm>
            <a:off x="886691" y="203109"/>
            <a:ext cx="3819097" cy="362708"/>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1800" b="1"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t>结果分析</a:t>
            </a:r>
          </a:p>
        </p:txBody>
      </p:sp>
      <p:sp>
        <p:nvSpPr>
          <p:cNvPr id="9" name="文本框 8"/>
          <p:cNvSpPr txBox="1"/>
          <p:nvPr/>
        </p:nvSpPr>
        <p:spPr>
          <a:xfrm>
            <a:off x="101135" y="2438895"/>
            <a:ext cx="1229824" cy="369332"/>
          </a:xfrm>
          <a:prstGeom prst="rect">
            <a:avLst/>
          </a:prstGeom>
          <a:noFill/>
        </p:spPr>
        <p:txBody>
          <a:bodyPr wrap="none" rtlCol="0">
            <a:spAutoFit/>
          </a:bodyPr>
          <a:lstStyle/>
          <a:p>
            <a:r>
              <a:rPr lang="en-US" altLang="zh-CN" dirty="0"/>
              <a:t>Sigma=18</a:t>
            </a:r>
            <a:endParaRPr lang="zh-CN" altLang="en-US" dirty="0"/>
          </a:p>
        </p:txBody>
      </p:sp>
      <p:sp>
        <p:nvSpPr>
          <p:cNvPr id="10" name="文本框 9"/>
          <p:cNvSpPr txBox="1"/>
          <p:nvPr/>
        </p:nvSpPr>
        <p:spPr>
          <a:xfrm>
            <a:off x="54339" y="4736278"/>
            <a:ext cx="1229824" cy="369332"/>
          </a:xfrm>
          <a:prstGeom prst="rect">
            <a:avLst/>
          </a:prstGeom>
          <a:noFill/>
        </p:spPr>
        <p:txBody>
          <a:bodyPr wrap="none" rtlCol="0">
            <a:spAutoFit/>
          </a:bodyPr>
          <a:lstStyle/>
          <a:p>
            <a:r>
              <a:rPr lang="en-US" altLang="zh-CN" dirty="0"/>
              <a:t>Sigma=26</a:t>
            </a:r>
            <a:endParaRPr lang="zh-CN" altLang="en-US" dirty="0"/>
          </a:p>
        </p:txBody>
      </p:sp>
      <p:sp>
        <p:nvSpPr>
          <p:cNvPr id="11" name="文本框 10"/>
          <p:cNvSpPr txBox="1"/>
          <p:nvPr/>
        </p:nvSpPr>
        <p:spPr>
          <a:xfrm>
            <a:off x="2020437" y="6213007"/>
            <a:ext cx="877163" cy="369332"/>
          </a:xfrm>
          <a:prstGeom prst="rect">
            <a:avLst/>
          </a:prstGeom>
          <a:noFill/>
        </p:spPr>
        <p:txBody>
          <a:bodyPr wrap="none" rtlCol="0">
            <a:spAutoFit/>
          </a:bodyPr>
          <a:lstStyle/>
          <a:p>
            <a:r>
              <a:rPr lang="zh-CN" altLang="en-US" dirty="0"/>
              <a:t>噪声图</a:t>
            </a:r>
          </a:p>
        </p:txBody>
      </p:sp>
      <p:sp>
        <p:nvSpPr>
          <p:cNvPr id="12" name="文本框 11"/>
          <p:cNvSpPr txBox="1"/>
          <p:nvPr/>
        </p:nvSpPr>
        <p:spPr>
          <a:xfrm>
            <a:off x="4599463" y="6213007"/>
            <a:ext cx="684803" cy="369332"/>
          </a:xfrm>
          <a:prstGeom prst="rect">
            <a:avLst/>
          </a:prstGeom>
          <a:noFill/>
        </p:spPr>
        <p:txBody>
          <a:bodyPr wrap="none" rtlCol="0">
            <a:spAutoFit/>
          </a:bodyPr>
          <a:lstStyle/>
          <a:p>
            <a:r>
              <a:rPr lang="en-US" altLang="zh-CN" dirty="0"/>
              <a:t>CNN</a:t>
            </a:r>
            <a:endParaRPr lang="zh-CN" altLang="en-US" dirty="0"/>
          </a:p>
        </p:txBody>
      </p:sp>
      <p:sp>
        <p:nvSpPr>
          <p:cNvPr id="13" name="文本框 12"/>
          <p:cNvSpPr txBox="1"/>
          <p:nvPr/>
        </p:nvSpPr>
        <p:spPr>
          <a:xfrm>
            <a:off x="6863666" y="6213007"/>
            <a:ext cx="1159292" cy="369332"/>
          </a:xfrm>
          <a:prstGeom prst="rect">
            <a:avLst/>
          </a:prstGeom>
          <a:noFill/>
        </p:spPr>
        <p:txBody>
          <a:bodyPr wrap="none" rtlCol="0">
            <a:spAutoFit/>
          </a:bodyPr>
          <a:lstStyle/>
          <a:p>
            <a:r>
              <a:rPr lang="en-US" altLang="zh-CN" dirty="0"/>
              <a:t>BM3D-10</a:t>
            </a:r>
            <a:endParaRPr lang="zh-CN" altLang="en-US" dirty="0"/>
          </a:p>
        </p:txBody>
      </p:sp>
      <p:sp>
        <p:nvSpPr>
          <p:cNvPr id="14" name="文本框 13"/>
          <p:cNvSpPr txBox="1"/>
          <p:nvPr/>
        </p:nvSpPr>
        <p:spPr>
          <a:xfrm>
            <a:off x="9242442" y="6213007"/>
            <a:ext cx="1159292" cy="369332"/>
          </a:xfrm>
          <a:prstGeom prst="rect">
            <a:avLst/>
          </a:prstGeom>
          <a:noFill/>
        </p:spPr>
        <p:txBody>
          <a:bodyPr wrap="none" rtlCol="0">
            <a:spAutoFit/>
          </a:bodyPr>
          <a:lstStyle/>
          <a:p>
            <a:r>
              <a:rPr lang="en-US" altLang="zh-CN" dirty="0"/>
              <a:t>BM3D-20</a:t>
            </a:r>
            <a:endParaRPr lang="zh-CN" altLang="en-US" dirty="0"/>
          </a:p>
        </p:txBody>
      </p:sp>
    </p:spTree>
    <p:extLst>
      <p:ext uri="{BB962C8B-B14F-4D97-AF65-F5344CB8AC3E}">
        <p14:creationId xmlns:p14="http://schemas.microsoft.com/office/powerpoint/2010/main" val="2948344071"/>
      </p:ext>
    </p:extLst>
  </p:cSld>
  <p:clrMapOvr>
    <a:masterClrMapping/>
  </p:clrMapOvr>
  <p:transition spd="slow">
    <p:push dir="u"/>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t>结果分析</a:t>
            </a:r>
          </a:p>
        </p:txBody>
      </p:sp>
      <p:sp>
        <p:nvSpPr>
          <p:cNvPr id="3" name="文本占位符 2"/>
          <p:cNvSpPr>
            <a:spLocks noGrp="1"/>
          </p:cNvSpPr>
          <p:nvPr>
            <p:ph type="body" sz="quarter" idx="11"/>
          </p:nvPr>
        </p:nvSpPr>
        <p:spPr/>
        <p:txBody>
          <a:bodyPr>
            <a:normAutofit fontScale="92500" lnSpcReduction="20000"/>
          </a:bodyPr>
          <a:lstStyle/>
          <a:p>
            <a:r>
              <a:rPr lang="en-US" altLang="zh-CN" dirty="0"/>
              <a:t>04</a:t>
            </a:r>
            <a:endParaRPr lang="zh-CN" altLang="en-US" dirty="0"/>
          </a:p>
        </p:txBody>
      </p:sp>
      <mc:AlternateContent xmlns:mc="http://schemas.openxmlformats.org/markup-compatibility/2006" xmlns:a14="http://schemas.microsoft.com/office/drawing/2010/main">
        <mc:Choice Requires="a14">
          <p:graphicFrame>
            <p:nvGraphicFramePr>
              <p:cNvPr id="6" name="表格 5"/>
              <p:cNvGraphicFramePr>
                <a:graphicFrameLocks noGrp="1"/>
              </p:cNvGraphicFramePr>
              <p:nvPr>
                <p:extLst>
                  <p:ext uri="{D42A27DB-BD31-4B8C-83A1-F6EECF244321}">
                    <p14:modId xmlns:p14="http://schemas.microsoft.com/office/powerpoint/2010/main" val="222088862"/>
                  </p:ext>
                </p:extLst>
              </p:nvPr>
            </p:nvGraphicFramePr>
            <p:xfrm>
              <a:off x="2796239" y="959716"/>
              <a:ext cx="6346400" cy="5099532"/>
            </p:xfrm>
            <a:graphic>
              <a:graphicData uri="http://schemas.openxmlformats.org/drawingml/2006/table">
                <a:tbl>
                  <a:tblPr firstRow="1" firstCol="1" bandRow="1">
                    <a:tableStyleId>{5C22544A-7EE6-4342-B048-85BDC9FD1C3A}</a:tableStyleId>
                  </a:tblPr>
                  <a:tblGrid>
                    <a:gridCol w="1586600">
                      <a:extLst>
                        <a:ext uri="{9D8B030D-6E8A-4147-A177-3AD203B41FA5}">
                          <a16:colId xmlns:a16="http://schemas.microsoft.com/office/drawing/2014/main" val="2690271723"/>
                        </a:ext>
                      </a:extLst>
                    </a:gridCol>
                    <a:gridCol w="1586600">
                      <a:extLst>
                        <a:ext uri="{9D8B030D-6E8A-4147-A177-3AD203B41FA5}">
                          <a16:colId xmlns:a16="http://schemas.microsoft.com/office/drawing/2014/main" val="309070487"/>
                        </a:ext>
                      </a:extLst>
                    </a:gridCol>
                    <a:gridCol w="1586600">
                      <a:extLst>
                        <a:ext uri="{9D8B030D-6E8A-4147-A177-3AD203B41FA5}">
                          <a16:colId xmlns:a16="http://schemas.microsoft.com/office/drawing/2014/main" val="4014689526"/>
                        </a:ext>
                      </a:extLst>
                    </a:gridCol>
                    <a:gridCol w="1586600">
                      <a:extLst>
                        <a:ext uri="{9D8B030D-6E8A-4147-A177-3AD203B41FA5}">
                          <a16:colId xmlns:a16="http://schemas.microsoft.com/office/drawing/2014/main" val="2162951095"/>
                        </a:ext>
                      </a:extLst>
                    </a:gridCol>
                  </a:tblGrid>
                  <a:tr h="424961">
                    <a:tc>
                      <a:txBody>
                        <a:bodyPr/>
                        <a:lstStyle/>
                        <a:p>
                          <a:pPr algn="ctr">
                            <a:lnSpc>
                              <a:spcPts val="2200"/>
                            </a:lnSpc>
                            <a:spcAft>
                              <a:spcPts val="0"/>
                            </a:spcAft>
                          </a:pPr>
                          <a:r>
                            <a:rPr lang="en-US" sz="1400" kern="0" dirty="0">
                              <a:effectLst/>
                            </a:rPr>
                            <a:t>PSNR/dB</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BM3D-10</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BM3D-20</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CNN</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extLst>
                      <a:ext uri="{0D108BD9-81ED-4DB2-BD59-A6C34878D82A}">
                        <a16:rowId xmlns:a16="http://schemas.microsoft.com/office/drawing/2014/main" val="1099985253"/>
                      </a:ext>
                    </a:extLst>
                  </a:tr>
                  <a:tr h="424961">
                    <a:tc>
                      <a:txBody>
                        <a:bodyPr/>
                        <a:lstStyle/>
                        <a:p>
                          <a:pPr algn="ctr">
                            <a:lnSpc>
                              <a:spcPts val="2200"/>
                            </a:lnSpc>
                            <a:spcAft>
                              <a:spcPts val="0"/>
                            </a:spcAft>
                          </a:pPr>
                          <a14:m>
                            <m:oMath xmlns:m="http://schemas.openxmlformats.org/officeDocument/2006/math">
                              <m:r>
                                <m:rPr>
                                  <m:sty m:val="p"/>
                                </m:rPr>
                                <a:rPr lang="en-US" sz="1600" kern="0">
                                  <a:effectLst/>
                                  <a:latin typeface="Cambria Math" panose="02040503050406030204" pitchFamily="18" charset="0"/>
                                </a:rPr>
                                <m:t>σ</m:t>
                              </m:r>
                              <m:r>
                                <a:rPr lang="en-US" sz="1600" kern="0">
                                  <a:effectLst/>
                                  <a:latin typeface="Cambria Math" panose="02040503050406030204" pitchFamily="18" charset="0"/>
                                </a:rPr>
                                <m:t>=</m:t>
                              </m:r>
                            </m:oMath>
                          </a14:m>
                          <a:r>
                            <a:rPr lang="en-US" sz="1600" kern="0">
                              <a:effectLst/>
                            </a:rPr>
                            <a:t>6</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b="1" kern="0" dirty="0">
                              <a:effectLst/>
                            </a:rPr>
                            <a:t>36.97356015</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33.40870956</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33.38923828</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extLst>
                      <a:ext uri="{0D108BD9-81ED-4DB2-BD59-A6C34878D82A}">
                        <a16:rowId xmlns:a16="http://schemas.microsoft.com/office/drawing/2014/main" val="2096283821"/>
                      </a:ext>
                    </a:extLst>
                  </a:tr>
                  <a:tr h="424961">
                    <a:tc>
                      <a:txBody>
                        <a:bodyPr/>
                        <a:lstStyle/>
                        <a:p>
                          <a:pPr algn="ctr">
                            <a:lnSpc>
                              <a:spcPts val="2200"/>
                            </a:lnSpc>
                            <a:spcAft>
                              <a:spcPts val="0"/>
                            </a:spcAft>
                          </a:pPr>
                          <a14:m>
                            <m:oMath xmlns:m="http://schemas.openxmlformats.org/officeDocument/2006/math">
                              <m:r>
                                <m:rPr>
                                  <m:sty m:val="p"/>
                                </m:rPr>
                                <a:rPr lang="en-US" sz="1600" kern="0">
                                  <a:effectLst/>
                                  <a:latin typeface="Cambria Math" panose="02040503050406030204" pitchFamily="18" charset="0"/>
                                </a:rPr>
                                <m:t>σ</m:t>
                              </m:r>
                              <m:r>
                                <a:rPr lang="en-US" sz="1600" kern="0">
                                  <a:effectLst/>
                                  <a:latin typeface="Cambria Math" panose="02040503050406030204" pitchFamily="18" charset="0"/>
                                </a:rPr>
                                <m:t>=</m:t>
                              </m:r>
                            </m:oMath>
                          </a14:m>
                          <a:r>
                            <a:rPr lang="en-US" sz="1600" kern="0">
                              <a:effectLst/>
                            </a:rPr>
                            <a:t>8</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b="1" kern="0" dirty="0">
                              <a:effectLst/>
                            </a:rPr>
                            <a:t>36.50051979</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33.34458741</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33.31812452</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extLst>
                      <a:ext uri="{0D108BD9-81ED-4DB2-BD59-A6C34878D82A}">
                        <a16:rowId xmlns:a16="http://schemas.microsoft.com/office/drawing/2014/main" val="2544170822"/>
                      </a:ext>
                    </a:extLst>
                  </a:tr>
                  <a:tr h="424961">
                    <a:tc>
                      <a:txBody>
                        <a:bodyPr/>
                        <a:lstStyle/>
                        <a:p>
                          <a:pPr algn="ctr">
                            <a:lnSpc>
                              <a:spcPts val="2200"/>
                            </a:lnSpc>
                            <a:spcAft>
                              <a:spcPts val="0"/>
                            </a:spcAft>
                          </a:pPr>
                          <a14:m>
                            <m:oMath xmlns:m="http://schemas.openxmlformats.org/officeDocument/2006/math">
                              <m:r>
                                <m:rPr>
                                  <m:sty m:val="p"/>
                                </m:rPr>
                                <a:rPr lang="en-US" sz="1600" kern="0">
                                  <a:effectLst/>
                                  <a:latin typeface="Cambria Math" panose="02040503050406030204" pitchFamily="18" charset="0"/>
                                </a:rPr>
                                <m:t>σ</m:t>
                              </m:r>
                              <m:r>
                                <a:rPr lang="en-US" sz="1600" kern="0">
                                  <a:effectLst/>
                                  <a:latin typeface="Cambria Math" panose="02040503050406030204" pitchFamily="18" charset="0"/>
                                </a:rPr>
                                <m:t>=</m:t>
                              </m:r>
                            </m:oMath>
                          </a14:m>
                          <a:r>
                            <a:rPr lang="en-US" sz="1600" kern="0">
                              <a:effectLst/>
                            </a:rPr>
                            <a:t>10</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b="1" kern="0" dirty="0">
                              <a:effectLst/>
                            </a:rPr>
                            <a:t>35.7388998</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33.27873705</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33.24743425</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extLst>
                      <a:ext uri="{0D108BD9-81ED-4DB2-BD59-A6C34878D82A}">
                        <a16:rowId xmlns:a16="http://schemas.microsoft.com/office/drawing/2014/main" val="3425618158"/>
                      </a:ext>
                    </a:extLst>
                  </a:tr>
                  <a:tr h="424961">
                    <a:tc>
                      <a:txBody>
                        <a:bodyPr/>
                        <a:lstStyle/>
                        <a:p>
                          <a:pPr algn="ctr">
                            <a:lnSpc>
                              <a:spcPts val="2200"/>
                            </a:lnSpc>
                            <a:spcAft>
                              <a:spcPts val="0"/>
                            </a:spcAft>
                          </a:pPr>
                          <a14:m>
                            <m:oMath xmlns:m="http://schemas.openxmlformats.org/officeDocument/2006/math">
                              <m:r>
                                <m:rPr>
                                  <m:sty m:val="p"/>
                                </m:rPr>
                                <a:rPr lang="en-US" sz="1600" kern="0">
                                  <a:effectLst/>
                                  <a:latin typeface="Cambria Math" panose="02040503050406030204" pitchFamily="18" charset="0"/>
                                </a:rPr>
                                <m:t>σ</m:t>
                              </m:r>
                              <m:r>
                                <a:rPr lang="en-US" sz="1600" kern="0">
                                  <a:effectLst/>
                                  <a:latin typeface="Cambria Math" panose="02040503050406030204" pitchFamily="18" charset="0"/>
                                </a:rPr>
                                <m:t>=</m:t>
                              </m:r>
                            </m:oMath>
                          </a14:m>
                          <a:r>
                            <a:rPr lang="en-US" sz="1600" kern="0">
                              <a:effectLst/>
                            </a:rPr>
                            <a:t>12</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b="1" kern="0" dirty="0">
                              <a:effectLst/>
                            </a:rPr>
                            <a:t>34.45901039</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dirty="0">
                              <a:effectLst/>
                            </a:rPr>
                            <a:t>33.19661753</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33.14199662</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extLst>
                      <a:ext uri="{0D108BD9-81ED-4DB2-BD59-A6C34878D82A}">
                        <a16:rowId xmlns:a16="http://schemas.microsoft.com/office/drawing/2014/main" val="3527579303"/>
                      </a:ext>
                    </a:extLst>
                  </a:tr>
                  <a:tr h="424961">
                    <a:tc>
                      <a:txBody>
                        <a:bodyPr/>
                        <a:lstStyle/>
                        <a:p>
                          <a:pPr algn="ctr">
                            <a:lnSpc>
                              <a:spcPts val="2200"/>
                            </a:lnSpc>
                            <a:spcAft>
                              <a:spcPts val="0"/>
                            </a:spcAft>
                          </a:pPr>
                          <a14:m>
                            <m:oMath xmlns:m="http://schemas.openxmlformats.org/officeDocument/2006/math">
                              <m:r>
                                <m:rPr>
                                  <m:sty m:val="p"/>
                                </m:rPr>
                                <a:rPr lang="en-US" sz="1600" kern="0">
                                  <a:effectLst/>
                                  <a:latin typeface="Cambria Math" panose="02040503050406030204" pitchFamily="18" charset="0"/>
                                </a:rPr>
                                <m:t>σ</m:t>
                              </m:r>
                              <m:r>
                                <a:rPr lang="en-US" sz="1600" kern="0">
                                  <a:effectLst/>
                                  <a:latin typeface="Cambria Math" panose="02040503050406030204" pitchFamily="18" charset="0"/>
                                </a:rPr>
                                <m:t>=</m:t>
                              </m:r>
                            </m:oMath>
                          </a14:m>
                          <a:r>
                            <a:rPr lang="en-US" sz="1600" kern="0">
                              <a:effectLst/>
                            </a:rPr>
                            <a:t>14</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b="1" kern="0" dirty="0">
                              <a:effectLst/>
                            </a:rPr>
                            <a:t>32.62281171</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33.09027261</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33.06435331</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extLst>
                      <a:ext uri="{0D108BD9-81ED-4DB2-BD59-A6C34878D82A}">
                        <a16:rowId xmlns:a16="http://schemas.microsoft.com/office/drawing/2014/main" val="364689547"/>
                      </a:ext>
                    </a:extLst>
                  </a:tr>
                  <a:tr h="424961">
                    <a:tc>
                      <a:txBody>
                        <a:bodyPr/>
                        <a:lstStyle/>
                        <a:p>
                          <a:pPr algn="ctr">
                            <a:lnSpc>
                              <a:spcPts val="2200"/>
                            </a:lnSpc>
                            <a:spcAft>
                              <a:spcPts val="0"/>
                            </a:spcAft>
                          </a:pPr>
                          <a14:m>
                            <m:oMath xmlns:m="http://schemas.openxmlformats.org/officeDocument/2006/math">
                              <m:r>
                                <m:rPr>
                                  <m:sty m:val="p"/>
                                </m:rPr>
                                <a:rPr lang="en-US" sz="1600" kern="0">
                                  <a:effectLst/>
                                  <a:latin typeface="Cambria Math" panose="02040503050406030204" pitchFamily="18" charset="0"/>
                                </a:rPr>
                                <m:t>σ</m:t>
                              </m:r>
                              <m:r>
                                <a:rPr lang="en-US" sz="1600" kern="0">
                                  <a:effectLst/>
                                  <a:latin typeface="Cambria Math" panose="02040503050406030204" pitchFamily="18" charset="0"/>
                                </a:rPr>
                                <m:t>=</m:t>
                              </m:r>
                            </m:oMath>
                          </a14:m>
                          <a:r>
                            <a:rPr lang="en-US" sz="1600" kern="0">
                              <a:effectLst/>
                            </a:rPr>
                            <a:t>16</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30.68511527</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b="1" kern="0" dirty="0">
                              <a:effectLst/>
                            </a:rPr>
                            <a:t>32.85377552</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32.83433966</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extLst>
                      <a:ext uri="{0D108BD9-81ED-4DB2-BD59-A6C34878D82A}">
                        <a16:rowId xmlns:a16="http://schemas.microsoft.com/office/drawing/2014/main" val="501279833"/>
                      </a:ext>
                    </a:extLst>
                  </a:tr>
                  <a:tr h="424961">
                    <a:tc>
                      <a:txBody>
                        <a:bodyPr/>
                        <a:lstStyle/>
                        <a:p>
                          <a:pPr algn="ctr">
                            <a:lnSpc>
                              <a:spcPts val="2200"/>
                            </a:lnSpc>
                            <a:spcAft>
                              <a:spcPts val="0"/>
                            </a:spcAft>
                          </a:pPr>
                          <a14:m>
                            <m:oMath xmlns:m="http://schemas.openxmlformats.org/officeDocument/2006/math">
                              <m:r>
                                <m:rPr>
                                  <m:sty m:val="p"/>
                                </m:rPr>
                                <a:rPr lang="en-US" sz="1600" kern="0">
                                  <a:effectLst/>
                                  <a:latin typeface="Cambria Math" panose="02040503050406030204" pitchFamily="18" charset="0"/>
                                </a:rPr>
                                <m:t>σ</m:t>
                              </m:r>
                              <m:r>
                                <a:rPr lang="en-US" sz="1600" kern="0">
                                  <a:effectLst/>
                                  <a:latin typeface="Cambria Math" panose="02040503050406030204" pitchFamily="18" charset="0"/>
                                </a:rPr>
                                <m:t>=</m:t>
                              </m:r>
                            </m:oMath>
                          </a14:m>
                          <a:r>
                            <a:rPr lang="en-US" sz="1600" kern="0">
                              <a:effectLst/>
                            </a:rPr>
                            <a:t>18</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29.04540531</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32.73299558</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b="1" kern="0" dirty="0">
                              <a:effectLst/>
                            </a:rPr>
                            <a:t>34.44476086</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extLst>
                      <a:ext uri="{0D108BD9-81ED-4DB2-BD59-A6C34878D82A}">
                        <a16:rowId xmlns:a16="http://schemas.microsoft.com/office/drawing/2014/main" val="260604016"/>
                      </a:ext>
                    </a:extLst>
                  </a:tr>
                  <a:tr h="424961">
                    <a:tc>
                      <a:txBody>
                        <a:bodyPr/>
                        <a:lstStyle/>
                        <a:p>
                          <a:pPr algn="ctr">
                            <a:lnSpc>
                              <a:spcPts val="2200"/>
                            </a:lnSpc>
                            <a:spcAft>
                              <a:spcPts val="0"/>
                            </a:spcAft>
                          </a:pPr>
                          <a14:m>
                            <m:oMath xmlns:m="http://schemas.openxmlformats.org/officeDocument/2006/math">
                              <m:r>
                                <m:rPr>
                                  <m:sty m:val="p"/>
                                </m:rPr>
                                <a:rPr lang="en-US" sz="1600" kern="0">
                                  <a:effectLst/>
                                  <a:latin typeface="Cambria Math" panose="02040503050406030204" pitchFamily="18" charset="0"/>
                                </a:rPr>
                                <m:t>σ</m:t>
                              </m:r>
                              <m:r>
                                <a:rPr lang="en-US" sz="1600" kern="0">
                                  <a:effectLst/>
                                  <a:latin typeface="Cambria Math" panose="02040503050406030204" pitchFamily="18" charset="0"/>
                                </a:rPr>
                                <m:t>=</m:t>
                              </m:r>
                            </m:oMath>
                          </a14:m>
                          <a:r>
                            <a:rPr lang="en-US" sz="1600" kern="0">
                              <a:effectLst/>
                            </a:rPr>
                            <a:t>20</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27.62150262</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32.31388431</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b="1" kern="0" dirty="0">
                              <a:effectLst/>
                            </a:rPr>
                            <a:t>34.17393593</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extLst>
                      <a:ext uri="{0D108BD9-81ED-4DB2-BD59-A6C34878D82A}">
                        <a16:rowId xmlns:a16="http://schemas.microsoft.com/office/drawing/2014/main" val="3560340577"/>
                      </a:ext>
                    </a:extLst>
                  </a:tr>
                  <a:tr h="424961">
                    <a:tc>
                      <a:txBody>
                        <a:bodyPr/>
                        <a:lstStyle/>
                        <a:p>
                          <a:pPr algn="ctr">
                            <a:lnSpc>
                              <a:spcPts val="2200"/>
                            </a:lnSpc>
                            <a:spcAft>
                              <a:spcPts val="0"/>
                            </a:spcAft>
                          </a:pPr>
                          <a14:m>
                            <m:oMath xmlns:m="http://schemas.openxmlformats.org/officeDocument/2006/math">
                              <m:r>
                                <m:rPr>
                                  <m:sty m:val="p"/>
                                </m:rPr>
                                <a:rPr lang="en-US" sz="1600" kern="0">
                                  <a:effectLst/>
                                  <a:latin typeface="Cambria Math" panose="02040503050406030204" pitchFamily="18" charset="0"/>
                                </a:rPr>
                                <m:t>σ</m:t>
                              </m:r>
                              <m:r>
                                <a:rPr lang="en-US" sz="1600" kern="0">
                                  <a:effectLst/>
                                  <a:latin typeface="Cambria Math" panose="02040503050406030204" pitchFamily="18" charset="0"/>
                                </a:rPr>
                                <m:t>=</m:t>
                              </m:r>
                            </m:oMath>
                          </a14:m>
                          <a:r>
                            <a:rPr lang="en-US" sz="1600" kern="0">
                              <a:effectLst/>
                            </a:rPr>
                            <a:t>22</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26.46328115</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31.85535024</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b="1" kern="0" dirty="0">
                              <a:effectLst/>
                            </a:rPr>
                            <a:t>33.85981695</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extLst>
                      <a:ext uri="{0D108BD9-81ED-4DB2-BD59-A6C34878D82A}">
                        <a16:rowId xmlns:a16="http://schemas.microsoft.com/office/drawing/2014/main" val="2133850972"/>
                      </a:ext>
                    </a:extLst>
                  </a:tr>
                  <a:tr h="424961">
                    <a:tc>
                      <a:txBody>
                        <a:bodyPr/>
                        <a:lstStyle/>
                        <a:p>
                          <a:pPr algn="ctr">
                            <a:lnSpc>
                              <a:spcPts val="2200"/>
                            </a:lnSpc>
                            <a:spcAft>
                              <a:spcPts val="0"/>
                            </a:spcAft>
                          </a:pPr>
                          <a14:m>
                            <m:oMath xmlns:m="http://schemas.openxmlformats.org/officeDocument/2006/math">
                              <m:r>
                                <m:rPr>
                                  <m:sty m:val="p"/>
                                </m:rPr>
                                <a:rPr lang="en-US" sz="1600" kern="0">
                                  <a:effectLst/>
                                  <a:latin typeface="Cambria Math" panose="02040503050406030204" pitchFamily="18" charset="0"/>
                                </a:rPr>
                                <m:t>σ</m:t>
                              </m:r>
                              <m:r>
                                <a:rPr lang="en-US" sz="1600" kern="0">
                                  <a:effectLst/>
                                  <a:latin typeface="Cambria Math" panose="02040503050406030204" pitchFamily="18" charset="0"/>
                                </a:rPr>
                                <m:t>=</m:t>
                              </m:r>
                            </m:oMath>
                          </a14:m>
                          <a:r>
                            <a:rPr lang="en-US" sz="1600" kern="0">
                              <a:effectLst/>
                            </a:rPr>
                            <a:t>24</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25.53295404</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31.13653877</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b="1" kern="0" dirty="0">
                              <a:effectLst/>
                            </a:rPr>
                            <a:t>33.49729805</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extLst>
                      <a:ext uri="{0D108BD9-81ED-4DB2-BD59-A6C34878D82A}">
                        <a16:rowId xmlns:a16="http://schemas.microsoft.com/office/drawing/2014/main" val="2136940727"/>
                      </a:ext>
                    </a:extLst>
                  </a:tr>
                  <a:tr h="424961">
                    <a:tc>
                      <a:txBody>
                        <a:bodyPr/>
                        <a:lstStyle/>
                        <a:p>
                          <a:pPr algn="ctr">
                            <a:lnSpc>
                              <a:spcPts val="2200"/>
                            </a:lnSpc>
                            <a:spcAft>
                              <a:spcPts val="0"/>
                            </a:spcAft>
                          </a:pPr>
                          <a14:m>
                            <m:oMath xmlns:m="http://schemas.openxmlformats.org/officeDocument/2006/math">
                              <m:r>
                                <m:rPr>
                                  <m:sty m:val="p"/>
                                </m:rPr>
                                <a:rPr lang="en-US" sz="1600" kern="0">
                                  <a:effectLst/>
                                  <a:latin typeface="Cambria Math" panose="02040503050406030204" pitchFamily="18" charset="0"/>
                                </a:rPr>
                                <m:t>σ</m:t>
                              </m:r>
                              <m:r>
                                <a:rPr lang="en-US" sz="1600" kern="0">
                                  <a:effectLst/>
                                  <a:latin typeface="Cambria Math" panose="02040503050406030204" pitchFamily="18" charset="0"/>
                                </a:rPr>
                                <m:t>=</m:t>
                              </m:r>
                            </m:oMath>
                          </a14:m>
                          <a:r>
                            <a:rPr lang="en-US" sz="1600" kern="0">
                              <a:effectLst/>
                            </a:rPr>
                            <a:t>26</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24.6431172</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24.6431172</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b="1" kern="0" dirty="0">
                              <a:effectLst/>
                            </a:rPr>
                            <a:t>33.02179337</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extLst>
                      <a:ext uri="{0D108BD9-81ED-4DB2-BD59-A6C34878D82A}">
                        <a16:rowId xmlns:a16="http://schemas.microsoft.com/office/drawing/2014/main" val="1103043118"/>
                      </a:ext>
                    </a:extLst>
                  </a:tr>
                </a:tbl>
              </a:graphicData>
            </a:graphic>
          </p:graphicFrame>
        </mc:Choice>
        <mc:Fallback xmlns="">
          <p:graphicFrame>
            <p:nvGraphicFramePr>
              <p:cNvPr id="6" name="表格 5"/>
              <p:cNvGraphicFramePr>
                <a:graphicFrameLocks noGrp="1"/>
              </p:cNvGraphicFramePr>
              <p:nvPr>
                <p:extLst>
                  <p:ext uri="{D42A27DB-BD31-4B8C-83A1-F6EECF244321}">
                    <p14:modId xmlns:p14="http://schemas.microsoft.com/office/powerpoint/2010/main" val="222088862"/>
                  </p:ext>
                </p:extLst>
              </p:nvPr>
            </p:nvGraphicFramePr>
            <p:xfrm>
              <a:off x="2796239" y="959716"/>
              <a:ext cx="6346400" cy="5099532"/>
            </p:xfrm>
            <a:graphic>
              <a:graphicData uri="http://schemas.openxmlformats.org/drawingml/2006/table">
                <a:tbl>
                  <a:tblPr firstRow="1" firstCol="1" bandRow="1">
                    <a:tableStyleId>{5C22544A-7EE6-4342-B048-85BDC9FD1C3A}</a:tableStyleId>
                  </a:tblPr>
                  <a:tblGrid>
                    <a:gridCol w="1586600">
                      <a:extLst>
                        <a:ext uri="{9D8B030D-6E8A-4147-A177-3AD203B41FA5}">
                          <a16:colId xmlns:a16="http://schemas.microsoft.com/office/drawing/2014/main" val="2690271723"/>
                        </a:ext>
                      </a:extLst>
                    </a:gridCol>
                    <a:gridCol w="1586600">
                      <a:extLst>
                        <a:ext uri="{9D8B030D-6E8A-4147-A177-3AD203B41FA5}">
                          <a16:colId xmlns:a16="http://schemas.microsoft.com/office/drawing/2014/main" val="309070487"/>
                        </a:ext>
                      </a:extLst>
                    </a:gridCol>
                    <a:gridCol w="1586600">
                      <a:extLst>
                        <a:ext uri="{9D8B030D-6E8A-4147-A177-3AD203B41FA5}">
                          <a16:colId xmlns:a16="http://schemas.microsoft.com/office/drawing/2014/main" val="4014689526"/>
                        </a:ext>
                      </a:extLst>
                    </a:gridCol>
                    <a:gridCol w="1586600">
                      <a:extLst>
                        <a:ext uri="{9D8B030D-6E8A-4147-A177-3AD203B41FA5}">
                          <a16:colId xmlns:a16="http://schemas.microsoft.com/office/drawing/2014/main" val="2162951095"/>
                        </a:ext>
                      </a:extLst>
                    </a:gridCol>
                  </a:tblGrid>
                  <a:tr h="424961">
                    <a:tc>
                      <a:txBody>
                        <a:bodyPr/>
                        <a:lstStyle/>
                        <a:p>
                          <a:pPr algn="ctr">
                            <a:lnSpc>
                              <a:spcPts val="2200"/>
                            </a:lnSpc>
                            <a:spcAft>
                              <a:spcPts val="0"/>
                            </a:spcAft>
                          </a:pPr>
                          <a:r>
                            <a:rPr lang="en-US" sz="1400" kern="0" dirty="0">
                              <a:effectLst/>
                            </a:rPr>
                            <a:t>PSNR/dB</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BM3D-10</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BM3D-20</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CNN</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extLst>
                      <a:ext uri="{0D108BD9-81ED-4DB2-BD59-A6C34878D82A}">
                        <a16:rowId xmlns:a16="http://schemas.microsoft.com/office/drawing/2014/main" val="1099985253"/>
                      </a:ext>
                    </a:extLst>
                  </a:tr>
                  <a:tr h="424961">
                    <a:tc>
                      <a:txBody>
                        <a:bodyPr/>
                        <a:lstStyle/>
                        <a:p>
                          <a:endParaRPr lang="zh-CN"/>
                        </a:p>
                      </a:txBody>
                      <a:tcPr marL="44502" marR="44502" marT="0" marB="0" anchor="ctr">
                        <a:blipFill>
                          <a:blip r:embed="rId3"/>
                          <a:stretch>
                            <a:fillRect l="-383" t="-101429" r="-300766" b="-1005714"/>
                          </a:stretch>
                        </a:blipFill>
                      </a:tcPr>
                    </a:tc>
                    <a:tc>
                      <a:txBody>
                        <a:bodyPr/>
                        <a:lstStyle/>
                        <a:p>
                          <a:pPr algn="ctr">
                            <a:lnSpc>
                              <a:spcPts val="2200"/>
                            </a:lnSpc>
                            <a:spcAft>
                              <a:spcPts val="0"/>
                            </a:spcAft>
                          </a:pPr>
                          <a:r>
                            <a:rPr lang="en-US" sz="1600" b="1" kern="0" dirty="0">
                              <a:effectLst/>
                            </a:rPr>
                            <a:t>36.97356015</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33.40870956</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33.38923828</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extLst>
                      <a:ext uri="{0D108BD9-81ED-4DB2-BD59-A6C34878D82A}">
                        <a16:rowId xmlns:a16="http://schemas.microsoft.com/office/drawing/2014/main" val="2096283821"/>
                      </a:ext>
                    </a:extLst>
                  </a:tr>
                  <a:tr h="424961">
                    <a:tc>
                      <a:txBody>
                        <a:bodyPr/>
                        <a:lstStyle/>
                        <a:p>
                          <a:endParaRPr lang="zh-CN"/>
                        </a:p>
                      </a:txBody>
                      <a:tcPr marL="44502" marR="44502" marT="0" marB="0" anchor="ctr">
                        <a:blipFill>
                          <a:blip r:embed="rId3"/>
                          <a:stretch>
                            <a:fillRect l="-383" t="-204348" r="-300766" b="-920290"/>
                          </a:stretch>
                        </a:blipFill>
                      </a:tcPr>
                    </a:tc>
                    <a:tc>
                      <a:txBody>
                        <a:bodyPr/>
                        <a:lstStyle/>
                        <a:p>
                          <a:pPr algn="ctr">
                            <a:lnSpc>
                              <a:spcPts val="2200"/>
                            </a:lnSpc>
                            <a:spcAft>
                              <a:spcPts val="0"/>
                            </a:spcAft>
                          </a:pPr>
                          <a:r>
                            <a:rPr lang="en-US" sz="1600" b="1" kern="0" dirty="0">
                              <a:effectLst/>
                            </a:rPr>
                            <a:t>36.50051979</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33.34458741</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33.31812452</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extLst>
                      <a:ext uri="{0D108BD9-81ED-4DB2-BD59-A6C34878D82A}">
                        <a16:rowId xmlns:a16="http://schemas.microsoft.com/office/drawing/2014/main" val="2544170822"/>
                      </a:ext>
                    </a:extLst>
                  </a:tr>
                  <a:tr h="424961">
                    <a:tc>
                      <a:txBody>
                        <a:bodyPr/>
                        <a:lstStyle/>
                        <a:p>
                          <a:endParaRPr lang="zh-CN"/>
                        </a:p>
                      </a:txBody>
                      <a:tcPr marL="44502" marR="44502" marT="0" marB="0" anchor="ctr">
                        <a:blipFill>
                          <a:blip r:embed="rId3"/>
                          <a:stretch>
                            <a:fillRect l="-383" t="-300000" r="-300766" b="-807143"/>
                          </a:stretch>
                        </a:blipFill>
                      </a:tcPr>
                    </a:tc>
                    <a:tc>
                      <a:txBody>
                        <a:bodyPr/>
                        <a:lstStyle/>
                        <a:p>
                          <a:pPr algn="ctr">
                            <a:lnSpc>
                              <a:spcPts val="2200"/>
                            </a:lnSpc>
                            <a:spcAft>
                              <a:spcPts val="0"/>
                            </a:spcAft>
                          </a:pPr>
                          <a:r>
                            <a:rPr lang="en-US" sz="1600" b="1" kern="0" dirty="0">
                              <a:effectLst/>
                            </a:rPr>
                            <a:t>35.7388998</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33.27873705</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33.24743425</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extLst>
                      <a:ext uri="{0D108BD9-81ED-4DB2-BD59-A6C34878D82A}">
                        <a16:rowId xmlns:a16="http://schemas.microsoft.com/office/drawing/2014/main" val="3425618158"/>
                      </a:ext>
                    </a:extLst>
                  </a:tr>
                  <a:tr h="424961">
                    <a:tc>
                      <a:txBody>
                        <a:bodyPr/>
                        <a:lstStyle/>
                        <a:p>
                          <a:endParaRPr lang="zh-CN"/>
                        </a:p>
                      </a:txBody>
                      <a:tcPr marL="44502" marR="44502" marT="0" marB="0" anchor="ctr">
                        <a:blipFill>
                          <a:blip r:embed="rId3"/>
                          <a:stretch>
                            <a:fillRect l="-383" t="-400000" r="-300766" b="-707143"/>
                          </a:stretch>
                        </a:blipFill>
                      </a:tcPr>
                    </a:tc>
                    <a:tc>
                      <a:txBody>
                        <a:bodyPr/>
                        <a:lstStyle/>
                        <a:p>
                          <a:pPr algn="ctr">
                            <a:lnSpc>
                              <a:spcPts val="2200"/>
                            </a:lnSpc>
                            <a:spcAft>
                              <a:spcPts val="0"/>
                            </a:spcAft>
                          </a:pPr>
                          <a:r>
                            <a:rPr lang="en-US" sz="1600" b="1" kern="0" dirty="0">
                              <a:effectLst/>
                            </a:rPr>
                            <a:t>34.45901039</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dirty="0">
                              <a:effectLst/>
                            </a:rPr>
                            <a:t>33.19661753</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33.14199662</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extLst>
                      <a:ext uri="{0D108BD9-81ED-4DB2-BD59-A6C34878D82A}">
                        <a16:rowId xmlns:a16="http://schemas.microsoft.com/office/drawing/2014/main" val="3527579303"/>
                      </a:ext>
                    </a:extLst>
                  </a:tr>
                  <a:tr h="424961">
                    <a:tc>
                      <a:txBody>
                        <a:bodyPr/>
                        <a:lstStyle/>
                        <a:p>
                          <a:endParaRPr lang="zh-CN"/>
                        </a:p>
                      </a:txBody>
                      <a:tcPr marL="44502" marR="44502" marT="0" marB="0" anchor="ctr">
                        <a:blipFill>
                          <a:blip r:embed="rId3"/>
                          <a:stretch>
                            <a:fillRect l="-383" t="-500000" r="-300766" b="-607143"/>
                          </a:stretch>
                        </a:blipFill>
                      </a:tcPr>
                    </a:tc>
                    <a:tc>
                      <a:txBody>
                        <a:bodyPr/>
                        <a:lstStyle/>
                        <a:p>
                          <a:pPr algn="ctr">
                            <a:lnSpc>
                              <a:spcPts val="2200"/>
                            </a:lnSpc>
                            <a:spcAft>
                              <a:spcPts val="0"/>
                            </a:spcAft>
                          </a:pPr>
                          <a:r>
                            <a:rPr lang="en-US" sz="1600" b="1" kern="0" dirty="0">
                              <a:effectLst/>
                            </a:rPr>
                            <a:t>32.62281171</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33.09027261</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33.06435331</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extLst>
                      <a:ext uri="{0D108BD9-81ED-4DB2-BD59-A6C34878D82A}">
                        <a16:rowId xmlns:a16="http://schemas.microsoft.com/office/drawing/2014/main" val="364689547"/>
                      </a:ext>
                    </a:extLst>
                  </a:tr>
                  <a:tr h="424961">
                    <a:tc>
                      <a:txBody>
                        <a:bodyPr/>
                        <a:lstStyle/>
                        <a:p>
                          <a:endParaRPr lang="zh-CN"/>
                        </a:p>
                      </a:txBody>
                      <a:tcPr marL="44502" marR="44502" marT="0" marB="0" anchor="ctr">
                        <a:blipFill>
                          <a:blip r:embed="rId3"/>
                          <a:stretch>
                            <a:fillRect l="-383" t="-608696" r="-300766" b="-515942"/>
                          </a:stretch>
                        </a:blipFill>
                      </a:tcPr>
                    </a:tc>
                    <a:tc>
                      <a:txBody>
                        <a:bodyPr/>
                        <a:lstStyle/>
                        <a:p>
                          <a:pPr algn="ctr">
                            <a:lnSpc>
                              <a:spcPts val="2200"/>
                            </a:lnSpc>
                            <a:spcAft>
                              <a:spcPts val="0"/>
                            </a:spcAft>
                          </a:pPr>
                          <a:r>
                            <a:rPr lang="en-US" sz="1600" kern="0">
                              <a:effectLst/>
                            </a:rPr>
                            <a:t>30.68511527</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b="1" kern="0" dirty="0">
                              <a:effectLst/>
                            </a:rPr>
                            <a:t>32.85377552</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32.83433966</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extLst>
                      <a:ext uri="{0D108BD9-81ED-4DB2-BD59-A6C34878D82A}">
                        <a16:rowId xmlns:a16="http://schemas.microsoft.com/office/drawing/2014/main" val="501279833"/>
                      </a:ext>
                    </a:extLst>
                  </a:tr>
                  <a:tr h="424961">
                    <a:tc>
                      <a:txBody>
                        <a:bodyPr/>
                        <a:lstStyle/>
                        <a:p>
                          <a:endParaRPr lang="zh-CN"/>
                        </a:p>
                      </a:txBody>
                      <a:tcPr marL="44502" marR="44502" marT="0" marB="0" anchor="ctr">
                        <a:blipFill>
                          <a:blip r:embed="rId3"/>
                          <a:stretch>
                            <a:fillRect l="-383" t="-698571" r="-300766" b="-408571"/>
                          </a:stretch>
                        </a:blipFill>
                      </a:tcPr>
                    </a:tc>
                    <a:tc>
                      <a:txBody>
                        <a:bodyPr/>
                        <a:lstStyle/>
                        <a:p>
                          <a:pPr algn="ctr">
                            <a:lnSpc>
                              <a:spcPts val="2200"/>
                            </a:lnSpc>
                            <a:spcAft>
                              <a:spcPts val="0"/>
                            </a:spcAft>
                          </a:pPr>
                          <a:r>
                            <a:rPr lang="en-US" sz="1600" kern="0">
                              <a:effectLst/>
                            </a:rPr>
                            <a:t>29.04540531</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32.73299558</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b="1" kern="0" dirty="0">
                              <a:effectLst/>
                            </a:rPr>
                            <a:t>34.44476086</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extLst>
                      <a:ext uri="{0D108BD9-81ED-4DB2-BD59-A6C34878D82A}">
                        <a16:rowId xmlns:a16="http://schemas.microsoft.com/office/drawing/2014/main" val="260604016"/>
                      </a:ext>
                    </a:extLst>
                  </a:tr>
                  <a:tr h="424961">
                    <a:tc>
                      <a:txBody>
                        <a:bodyPr/>
                        <a:lstStyle/>
                        <a:p>
                          <a:endParaRPr lang="zh-CN"/>
                        </a:p>
                      </a:txBody>
                      <a:tcPr marL="44502" marR="44502" marT="0" marB="0" anchor="ctr">
                        <a:blipFill>
                          <a:blip r:embed="rId3"/>
                          <a:stretch>
                            <a:fillRect l="-383" t="-798571" r="-300766" b="-308571"/>
                          </a:stretch>
                        </a:blipFill>
                      </a:tcPr>
                    </a:tc>
                    <a:tc>
                      <a:txBody>
                        <a:bodyPr/>
                        <a:lstStyle/>
                        <a:p>
                          <a:pPr algn="ctr">
                            <a:lnSpc>
                              <a:spcPts val="2200"/>
                            </a:lnSpc>
                            <a:spcAft>
                              <a:spcPts val="0"/>
                            </a:spcAft>
                          </a:pPr>
                          <a:r>
                            <a:rPr lang="en-US" sz="1600" kern="0">
                              <a:effectLst/>
                            </a:rPr>
                            <a:t>27.62150262</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32.31388431</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b="1" kern="0" dirty="0">
                              <a:effectLst/>
                            </a:rPr>
                            <a:t>34.17393593</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extLst>
                      <a:ext uri="{0D108BD9-81ED-4DB2-BD59-A6C34878D82A}">
                        <a16:rowId xmlns:a16="http://schemas.microsoft.com/office/drawing/2014/main" val="3560340577"/>
                      </a:ext>
                    </a:extLst>
                  </a:tr>
                  <a:tr h="424961">
                    <a:tc>
                      <a:txBody>
                        <a:bodyPr/>
                        <a:lstStyle/>
                        <a:p>
                          <a:endParaRPr lang="zh-CN"/>
                        </a:p>
                      </a:txBody>
                      <a:tcPr marL="44502" marR="44502" marT="0" marB="0" anchor="ctr">
                        <a:blipFill>
                          <a:blip r:embed="rId3"/>
                          <a:stretch>
                            <a:fillRect l="-383" t="-898571" r="-300766" b="-208571"/>
                          </a:stretch>
                        </a:blipFill>
                      </a:tcPr>
                    </a:tc>
                    <a:tc>
                      <a:txBody>
                        <a:bodyPr/>
                        <a:lstStyle/>
                        <a:p>
                          <a:pPr algn="ctr">
                            <a:lnSpc>
                              <a:spcPts val="2200"/>
                            </a:lnSpc>
                            <a:spcAft>
                              <a:spcPts val="0"/>
                            </a:spcAft>
                          </a:pPr>
                          <a:r>
                            <a:rPr lang="en-US" sz="1600" kern="0">
                              <a:effectLst/>
                            </a:rPr>
                            <a:t>26.46328115</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31.85535024</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b="1" kern="0" dirty="0">
                              <a:effectLst/>
                            </a:rPr>
                            <a:t>33.85981695</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extLst>
                      <a:ext uri="{0D108BD9-81ED-4DB2-BD59-A6C34878D82A}">
                        <a16:rowId xmlns:a16="http://schemas.microsoft.com/office/drawing/2014/main" val="2133850972"/>
                      </a:ext>
                    </a:extLst>
                  </a:tr>
                  <a:tr h="424961">
                    <a:tc>
                      <a:txBody>
                        <a:bodyPr/>
                        <a:lstStyle/>
                        <a:p>
                          <a:endParaRPr lang="zh-CN"/>
                        </a:p>
                      </a:txBody>
                      <a:tcPr marL="44502" marR="44502" marT="0" marB="0" anchor="ctr">
                        <a:blipFill>
                          <a:blip r:embed="rId3"/>
                          <a:stretch>
                            <a:fillRect l="-383" t="-1013043" r="-300766" b="-111594"/>
                          </a:stretch>
                        </a:blipFill>
                      </a:tcPr>
                    </a:tc>
                    <a:tc>
                      <a:txBody>
                        <a:bodyPr/>
                        <a:lstStyle/>
                        <a:p>
                          <a:pPr algn="ctr">
                            <a:lnSpc>
                              <a:spcPts val="2200"/>
                            </a:lnSpc>
                            <a:spcAft>
                              <a:spcPts val="0"/>
                            </a:spcAft>
                          </a:pPr>
                          <a:r>
                            <a:rPr lang="en-US" sz="1600" kern="0">
                              <a:effectLst/>
                            </a:rPr>
                            <a:t>25.53295404</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31.13653877</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b="1" kern="0" dirty="0">
                              <a:effectLst/>
                            </a:rPr>
                            <a:t>33.49729805</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extLst>
                      <a:ext uri="{0D108BD9-81ED-4DB2-BD59-A6C34878D82A}">
                        <a16:rowId xmlns:a16="http://schemas.microsoft.com/office/drawing/2014/main" val="2136940727"/>
                      </a:ext>
                    </a:extLst>
                  </a:tr>
                  <a:tr h="424961">
                    <a:tc>
                      <a:txBody>
                        <a:bodyPr/>
                        <a:lstStyle/>
                        <a:p>
                          <a:endParaRPr lang="zh-CN"/>
                        </a:p>
                      </a:txBody>
                      <a:tcPr marL="44502" marR="44502" marT="0" marB="0" anchor="ctr">
                        <a:blipFill>
                          <a:blip r:embed="rId3"/>
                          <a:stretch>
                            <a:fillRect l="-383" t="-1097143" r="-300766" b="-10000"/>
                          </a:stretch>
                        </a:blipFill>
                      </a:tcPr>
                    </a:tc>
                    <a:tc>
                      <a:txBody>
                        <a:bodyPr/>
                        <a:lstStyle/>
                        <a:p>
                          <a:pPr algn="ctr">
                            <a:lnSpc>
                              <a:spcPts val="2200"/>
                            </a:lnSpc>
                            <a:spcAft>
                              <a:spcPts val="0"/>
                            </a:spcAft>
                          </a:pPr>
                          <a:r>
                            <a:rPr lang="en-US" sz="1600" kern="0">
                              <a:effectLst/>
                            </a:rPr>
                            <a:t>24.6431172</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kern="0">
                              <a:effectLst/>
                            </a:rPr>
                            <a:t>24.6431172</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tc>
                      <a:txBody>
                        <a:bodyPr/>
                        <a:lstStyle/>
                        <a:p>
                          <a:pPr algn="ctr">
                            <a:lnSpc>
                              <a:spcPts val="2200"/>
                            </a:lnSpc>
                            <a:spcAft>
                              <a:spcPts val="0"/>
                            </a:spcAft>
                          </a:pPr>
                          <a:r>
                            <a:rPr lang="en-US" sz="1600" b="1" kern="0" dirty="0">
                              <a:effectLst/>
                            </a:rPr>
                            <a:t>33.02179337</a:t>
                          </a:r>
                          <a:endParaRPr 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4502" marR="44502" marT="0" marB="0" anchor="ctr"/>
                    </a:tc>
                    <a:extLst>
                      <a:ext uri="{0D108BD9-81ED-4DB2-BD59-A6C34878D82A}">
                        <a16:rowId xmlns:a16="http://schemas.microsoft.com/office/drawing/2014/main" val="1103043118"/>
                      </a:ext>
                    </a:extLst>
                  </a:tr>
                </a:tbl>
              </a:graphicData>
            </a:graphic>
          </p:graphicFrame>
        </mc:Fallback>
      </mc:AlternateContent>
      <p:graphicFrame>
        <p:nvGraphicFramePr>
          <p:cNvPr id="7" name="图表 6">
            <a:extLst>
              <a:ext uri="{FF2B5EF4-FFF2-40B4-BE49-F238E27FC236}">
                <a16:creationId xmlns:a16="http://schemas.microsoft.com/office/drawing/2014/main" id="{802C7AE6-4AC2-4768-B6AC-6C59B256B0A9}"/>
              </a:ext>
            </a:extLst>
          </p:cNvPr>
          <p:cNvGraphicFramePr/>
          <p:nvPr>
            <p:extLst>
              <p:ext uri="{D42A27DB-BD31-4B8C-83A1-F6EECF244321}">
                <p14:modId xmlns:p14="http://schemas.microsoft.com/office/powerpoint/2010/main" val="1436837368"/>
              </p:ext>
            </p:extLst>
          </p:nvPr>
        </p:nvGraphicFramePr>
        <p:xfrm>
          <a:off x="7134448" y="1477927"/>
          <a:ext cx="4582632" cy="4581322"/>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28357727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3.33333E-6 4.44444E-6 L -0.17825 4.44444E-6 " pathEditMode="relative" rAng="0" ptsTypes="AA">
                                      <p:cBhvr>
                                        <p:cTn id="6" dur="1000" fill="hold"/>
                                        <p:tgtEl>
                                          <p:spTgt spid="6"/>
                                        </p:tgtEl>
                                        <p:attrNameLst>
                                          <p:attrName>ppt_x</p:attrName>
                                          <p:attrName>ppt_y</p:attrName>
                                        </p:attrNameLst>
                                      </p:cBhvr>
                                      <p:rCtr x="-8919" y="0"/>
                                    </p:animMotion>
                                  </p:childTnLst>
                                </p:cTn>
                              </p:par>
                              <p:par>
                                <p:cTn id="7" presetID="10" presetClass="entr" presetSubtype="0" fill="hold" grpId="0" nodeType="withEffect">
                                  <p:stCondLst>
                                    <p:cond delay="500"/>
                                  </p:stCondLst>
                                  <p:childTnLst>
                                    <p:set>
                                      <p:cBhvr>
                                        <p:cTn id="8" dur="1" fill="hold">
                                          <p:stCondLst>
                                            <p:cond delay="0"/>
                                          </p:stCondLst>
                                        </p:cTn>
                                        <p:tgtEl>
                                          <p:spTgt spid="7"/>
                                        </p:tgtEl>
                                        <p:attrNameLst>
                                          <p:attrName>style.visibility</p:attrName>
                                        </p:attrNameLst>
                                      </p:cBhvr>
                                      <p:to>
                                        <p:strVal val="visible"/>
                                      </p:to>
                                    </p:set>
                                    <p:animEffect transition="in" filter="fade">
                                      <p:cBhvr>
                                        <p:cTn id="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AsOne/>
      </p:bldGraphic>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t>结果分析</a:t>
            </a:r>
          </a:p>
        </p:txBody>
      </p:sp>
      <p:sp>
        <p:nvSpPr>
          <p:cNvPr id="3" name="文本占位符 2"/>
          <p:cNvSpPr>
            <a:spLocks noGrp="1"/>
          </p:cNvSpPr>
          <p:nvPr>
            <p:ph type="body" sz="quarter" idx="11"/>
          </p:nvPr>
        </p:nvSpPr>
        <p:spPr/>
        <p:txBody>
          <a:bodyPr>
            <a:normAutofit fontScale="92500" lnSpcReduction="20000"/>
          </a:bodyPr>
          <a:lstStyle/>
          <a:p>
            <a:r>
              <a:rPr lang="en-US" altLang="zh-CN" dirty="0"/>
              <a:t>04</a:t>
            </a:r>
            <a:endParaRPr lang="zh-CN" altLang="en-US" dirty="0"/>
          </a:p>
        </p:txBody>
      </p:sp>
      <p:sp>
        <p:nvSpPr>
          <p:cNvPr id="6" name="矩形 5"/>
          <p:cNvSpPr/>
          <p:nvPr/>
        </p:nvSpPr>
        <p:spPr>
          <a:xfrm>
            <a:off x="4894277" y="1527285"/>
            <a:ext cx="2403447" cy="1442068"/>
          </a:xfrm>
          <a:prstGeom prst="rect">
            <a:avLst/>
          </a:prstGeom>
          <a:solidFill>
            <a:srgbClr val="7199C9"/>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25117" tIns="225117" rIns="225117" bIns="225117" numCol="1" spcCol="1270" anchor="ctr" anchorCtr="0">
            <a:noAutofit/>
          </a:bodyPr>
          <a:lstStyle/>
          <a:p>
            <a:pPr algn="ctr" defTabSz="2133600">
              <a:lnSpc>
                <a:spcPct val="90000"/>
              </a:lnSpc>
              <a:spcBef>
                <a:spcPct val="0"/>
              </a:spcBef>
              <a:spcAft>
                <a:spcPct val="35000"/>
              </a:spcAft>
            </a:pPr>
            <a:r>
              <a:rPr lang="zh-CN" altLang="en-US" sz="2400" b="1" dirty="0">
                <a:solidFill>
                  <a:schemeClr val="bg1"/>
                </a:solidFill>
              </a:rPr>
              <a:t>并行加速</a:t>
            </a:r>
            <a:endParaRPr lang="en-US" altLang="zh-CN" sz="2400" b="1" dirty="0">
              <a:solidFill>
                <a:schemeClr val="bg1"/>
              </a:solidFill>
            </a:endParaRPr>
          </a:p>
        </p:txBody>
      </p:sp>
      <p:sp>
        <p:nvSpPr>
          <p:cNvPr id="7" name="矩形 6"/>
          <p:cNvSpPr/>
          <p:nvPr/>
        </p:nvSpPr>
        <p:spPr>
          <a:xfrm>
            <a:off x="8813197" y="1527285"/>
            <a:ext cx="2403447" cy="1442068"/>
          </a:xfrm>
          <a:prstGeom prst="rect">
            <a:avLst/>
          </a:prstGeom>
          <a:solidFill>
            <a:srgbClr val="5283BE"/>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25117" tIns="225117" rIns="225117" bIns="225117" numCol="1" spcCol="1270" anchor="ctr" anchorCtr="0">
            <a:noAutofit/>
          </a:bodyPr>
          <a:lstStyle/>
          <a:p>
            <a:pPr algn="ctr" defTabSz="2133600">
              <a:lnSpc>
                <a:spcPct val="90000"/>
              </a:lnSpc>
              <a:spcBef>
                <a:spcPct val="0"/>
              </a:spcBef>
              <a:spcAft>
                <a:spcPct val="35000"/>
              </a:spcAft>
            </a:pPr>
            <a:r>
              <a:rPr lang="zh-CN" altLang="en-US" sz="2400" b="1" dirty="0">
                <a:solidFill>
                  <a:schemeClr val="bg1"/>
                </a:solidFill>
              </a:rPr>
              <a:t>避免调参</a:t>
            </a:r>
            <a:endParaRPr lang="en-US" altLang="zh-CN" sz="2400" b="1" dirty="0">
              <a:solidFill>
                <a:schemeClr val="bg1"/>
              </a:solidFill>
            </a:endParaRPr>
          </a:p>
        </p:txBody>
      </p:sp>
      <p:sp>
        <p:nvSpPr>
          <p:cNvPr id="8" name="矩形 7"/>
          <p:cNvSpPr/>
          <p:nvPr/>
        </p:nvSpPr>
        <p:spPr>
          <a:xfrm>
            <a:off x="975356" y="1527285"/>
            <a:ext cx="2403447" cy="1442068"/>
          </a:xfrm>
          <a:prstGeom prst="rect">
            <a:avLst/>
          </a:prstGeom>
          <a:solidFill>
            <a:srgbClr val="5283BE"/>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25117" tIns="225117" rIns="225117" bIns="225117" numCol="1" spcCol="1270" anchor="ctr" anchorCtr="0">
            <a:noAutofit/>
          </a:bodyPr>
          <a:lstStyle/>
          <a:p>
            <a:pPr algn="ctr" defTabSz="2133600">
              <a:lnSpc>
                <a:spcPct val="90000"/>
              </a:lnSpc>
              <a:spcBef>
                <a:spcPct val="0"/>
              </a:spcBef>
              <a:spcAft>
                <a:spcPct val="35000"/>
              </a:spcAft>
            </a:pPr>
            <a:r>
              <a:rPr lang="zh-CN" altLang="en-US" sz="2400" b="1" dirty="0">
                <a:solidFill>
                  <a:schemeClr val="bg1"/>
                </a:solidFill>
              </a:rPr>
              <a:t>适用性强</a:t>
            </a:r>
            <a:endParaRPr lang="en-US" altLang="zh-CN" sz="2400" b="1" dirty="0">
              <a:solidFill>
                <a:schemeClr val="bg1"/>
              </a:solidFill>
            </a:endParaRPr>
          </a:p>
        </p:txBody>
      </p:sp>
      <p:pic>
        <p:nvPicPr>
          <p:cNvPr id="9" name="图片 8"/>
          <p:cNvPicPr>
            <a:picLocks noChangeAspect="1"/>
          </p:cNvPicPr>
          <p:nvPr/>
        </p:nvPicPr>
        <p:blipFill rotWithShape="1">
          <a:blip r:embed="rId3">
            <a:extLst>
              <a:ext uri="{BEBA8EAE-BF5A-486C-A8C5-ECC9F3942E4B}">
                <a14:imgProps xmlns:a14="http://schemas.microsoft.com/office/drawing/2010/main">
                  <a14:imgLayer r:embed="rId4">
                    <a14:imgEffect>
                      <a14:saturation sat="51000"/>
                    </a14:imgEffect>
                    <a14:imgEffect>
                      <a14:brightnessContrast bright="6000" contrast="-9000"/>
                    </a14:imgEffect>
                  </a14:imgLayer>
                </a14:imgProps>
              </a:ext>
              <a:ext uri="{28A0092B-C50C-407E-A947-70E740481C1C}">
                <a14:useLocalDpi xmlns:a14="http://schemas.microsoft.com/office/drawing/2010/main" val="0"/>
              </a:ext>
            </a:extLst>
          </a:blip>
          <a:srcRect t="34292" b="22146"/>
          <a:stretch/>
        </p:blipFill>
        <p:spPr>
          <a:xfrm>
            <a:off x="0" y="3871938"/>
            <a:ext cx="12192000" cy="2986062"/>
          </a:xfrm>
          <a:prstGeom prst="rect">
            <a:avLst/>
          </a:prstGeom>
        </p:spPr>
      </p:pic>
    </p:spTree>
    <p:extLst>
      <p:ext uri="{BB962C8B-B14F-4D97-AF65-F5344CB8AC3E}">
        <p14:creationId xmlns:p14="http://schemas.microsoft.com/office/powerpoint/2010/main" val="147162327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矩形 40"/>
          <p:cNvSpPr/>
          <p:nvPr/>
        </p:nvSpPr>
        <p:spPr>
          <a:xfrm>
            <a:off x="4035972" y="0"/>
            <a:ext cx="8156028" cy="6858000"/>
          </a:xfrm>
          <a:prstGeom prst="rect">
            <a:avLst/>
          </a:prstGeom>
          <a:solidFill>
            <a:srgbClr val="376092"/>
          </a:solidFill>
          <a:ln>
            <a:solidFill>
              <a:srgbClr val="3760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3" name="图片 4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319752"/>
            <a:ext cx="12360166" cy="2675179"/>
          </a:xfrm>
          <a:prstGeom prst="rect">
            <a:avLst/>
          </a:prstGeom>
        </p:spPr>
      </p:pic>
      <p:sp>
        <p:nvSpPr>
          <p:cNvPr id="44" name="文本占位符 1"/>
          <p:cNvSpPr>
            <a:spLocks noGrp="1"/>
          </p:cNvSpPr>
          <p:nvPr>
            <p:ph type="body" sz="quarter" idx="10"/>
          </p:nvPr>
        </p:nvSpPr>
        <p:spPr>
          <a:xfrm>
            <a:off x="1888975" y="3228487"/>
            <a:ext cx="3819097" cy="362708"/>
          </a:xfrm>
        </p:spPr>
        <p:txBody>
          <a:bodyPr>
            <a:normAutofit lnSpcReduction="10000"/>
          </a:bodyPr>
          <a:lstStyle/>
          <a:p>
            <a:r>
              <a:rPr kumimoji="1" lang="zh-CN" altLang="en-US" dirty="0">
                <a:solidFill>
                  <a:schemeClr val="bg1"/>
                </a:solidFill>
              </a:rPr>
              <a:t>选题背景</a:t>
            </a:r>
          </a:p>
        </p:txBody>
      </p:sp>
      <p:sp>
        <p:nvSpPr>
          <p:cNvPr id="45" name="文本占位符 2"/>
          <p:cNvSpPr>
            <a:spLocks noGrp="1"/>
          </p:cNvSpPr>
          <p:nvPr>
            <p:ph type="body" sz="quarter" idx="11"/>
          </p:nvPr>
        </p:nvSpPr>
        <p:spPr>
          <a:xfrm>
            <a:off x="757659" y="2992960"/>
            <a:ext cx="1131316" cy="833761"/>
          </a:xfrm>
        </p:spPr>
        <p:txBody>
          <a:bodyPr>
            <a:normAutofit lnSpcReduction="10000"/>
          </a:bodyPr>
          <a:lstStyle/>
          <a:p>
            <a:r>
              <a:rPr kumimoji="1" lang="en-US" altLang="zh-CN" dirty="0">
                <a:solidFill>
                  <a:schemeClr val="bg1"/>
                </a:solidFill>
              </a:rPr>
              <a:t>01</a:t>
            </a:r>
            <a:endParaRPr kumimoji="1" lang="zh-CN" altLang="en-US" dirty="0">
              <a:solidFill>
                <a:schemeClr val="bg1"/>
              </a:solidFill>
            </a:endParaRPr>
          </a:p>
        </p:txBody>
      </p:sp>
    </p:spTree>
    <p:extLst>
      <p:ext uri="{BB962C8B-B14F-4D97-AF65-F5344CB8AC3E}">
        <p14:creationId xmlns:p14="http://schemas.microsoft.com/office/powerpoint/2010/main" val="871776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1" nodeType="withEffect">
                                  <p:stCondLst>
                                    <p:cond delay="0"/>
                                  </p:stCondLst>
                                  <p:childTnLst>
                                    <p:set>
                                      <p:cBhvr>
                                        <p:cTn id="6" dur="1" fill="hold">
                                          <p:stCondLst>
                                            <p:cond delay="0"/>
                                          </p:stCondLst>
                                        </p:cTn>
                                        <p:tgtEl>
                                          <p:spTgt spid="41"/>
                                        </p:tgtEl>
                                        <p:attrNameLst>
                                          <p:attrName>style.visibility</p:attrName>
                                        </p:attrNameLst>
                                      </p:cBhvr>
                                      <p:to>
                                        <p:strVal val="visible"/>
                                      </p:to>
                                    </p:set>
                                    <p:anim calcmode="lin" valueType="num">
                                      <p:cBhvr additive="base">
                                        <p:cTn id="7" dur="750"/>
                                        <p:tgtEl>
                                          <p:spTgt spid="41"/>
                                        </p:tgtEl>
                                        <p:attrNameLst>
                                          <p:attrName>ppt_x</p:attrName>
                                        </p:attrNameLst>
                                      </p:cBhvr>
                                      <p:tavLst>
                                        <p:tav tm="0">
                                          <p:val>
                                            <p:strVal val="#ppt_x-#ppt_w*1.125000"/>
                                          </p:val>
                                        </p:tav>
                                        <p:tav tm="100000">
                                          <p:val>
                                            <p:strVal val="#ppt_x"/>
                                          </p:val>
                                        </p:tav>
                                      </p:tavLst>
                                    </p:anim>
                                    <p:animEffect transition="in" filter="wipe(right)">
                                      <p:cBhvr>
                                        <p:cTn id="8" dur="750"/>
                                        <p:tgtEl>
                                          <p:spTgt spid="41"/>
                                        </p:tgtEl>
                                      </p:cBhvr>
                                    </p:animEffect>
                                  </p:childTnLst>
                                </p:cTn>
                              </p:par>
                              <p:par>
                                <p:cTn id="9" presetID="2" presetClass="entr" presetSubtype="4" fill="hold" nodeType="withEffect">
                                  <p:stCondLst>
                                    <p:cond delay="250"/>
                                  </p:stCondLst>
                                  <p:childTnLst>
                                    <p:set>
                                      <p:cBhvr>
                                        <p:cTn id="10" dur="1" fill="hold">
                                          <p:stCondLst>
                                            <p:cond delay="0"/>
                                          </p:stCondLst>
                                        </p:cTn>
                                        <p:tgtEl>
                                          <p:spTgt spid="43"/>
                                        </p:tgtEl>
                                        <p:attrNameLst>
                                          <p:attrName>style.visibility</p:attrName>
                                        </p:attrNameLst>
                                      </p:cBhvr>
                                      <p:to>
                                        <p:strVal val="visible"/>
                                      </p:to>
                                    </p:set>
                                    <p:anim calcmode="lin" valueType="num">
                                      <p:cBhvr additive="base">
                                        <p:cTn id="11" dur="500" fill="hold"/>
                                        <p:tgtEl>
                                          <p:spTgt spid="43"/>
                                        </p:tgtEl>
                                        <p:attrNameLst>
                                          <p:attrName>ppt_x</p:attrName>
                                        </p:attrNameLst>
                                      </p:cBhvr>
                                      <p:tavLst>
                                        <p:tav tm="0">
                                          <p:val>
                                            <p:strVal val="#ppt_x"/>
                                          </p:val>
                                        </p:tav>
                                        <p:tav tm="100000">
                                          <p:val>
                                            <p:strVal val="#ppt_x"/>
                                          </p:val>
                                        </p:tav>
                                      </p:tavLst>
                                    </p:anim>
                                    <p:anim calcmode="lin" valueType="num">
                                      <p:cBhvr additive="base">
                                        <p:cTn id="12" dur="500" fill="hold"/>
                                        <p:tgtEl>
                                          <p:spTgt spid="43"/>
                                        </p:tgtEl>
                                        <p:attrNameLst>
                                          <p:attrName>ppt_y</p:attrName>
                                        </p:attrNameLst>
                                      </p:cBhvr>
                                      <p:tavLst>
                                        <p:tav tm="0">
                                          <p:val>
                                            <p:strVal val="1+#ppt_h/2"/>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44">
                                            <p:txEl>
                                              <p:pRg st="0" end="0"/>
                                            </p:txEl>
                                          </p:spTgt>
                                        </p:tgtEl>
                                        <p:attrNameLst>
                                          <p:attrName>style.visibility</p:attrName>
                                        </p:attrNameLst>
                                      </p:cBhvr>
                                      <p:to>
                                        <p:strVal val="visible"/>
                                      </p:to>
                                    </p:set>
                                    <p:animEffect transition="in" filter="fade">
                                      <p:cBhvr>
                                        <p:cTn id="16" dur="500"/>
                                        <p:tgtEl>
                                          <p:spTgt spid="44">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5">
                                            <p:txEl>
                                              <p:pRg st="0" end="0"/>
                                            </p:txEl>
                                          </p:spTgt>
                                        </p:tgtEl>
                                        <p:attrNameLst>
                                          <p:attrName>style.visibility</p:attrName>
                                        </p:attrNameLst>
                                      </p:cBhvr>
                                      <p:to>
                                        <p:strVal val="visible"/>
                                      </p:to>
                                    </p:set>
                                    <p:animEffect transition="in" filter="fade">
                                      <p:cBhvr>
                                        <p:cTn id="19" dur="500"/>
                                        <p:tgtEl>
                                          <p:spTgt spid="4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1" animBg="1"/>
      <p:bldP spid="44" grpId="0" build="p"/>
      <p:bldP spid="45"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1" y="0"/>
            <a:ext cx="12192000" cy="6857999"/>
          </a:xfrm>
          <a:prstGeom prst="rect">
            <a:avLst/>
          </a:prstGeom>
          <a:solidFill>
            <a:srgbClr val="37609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0" y="2706"/>
            <a:ext cx="9108489" cy="685529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占位符 3"/>
          <p:cNvSpPr>
            <a:spLocks noGrp="1"/>
          </p:cNvSpPr>
          <p:nvPr>
            <p:ph type="body" sz="quarter" idx="12"/>
          </p:nvPr>
        </p:nvSpPr>
        <p:spPr>
          <a:xfrm>
            <a:off x="960722" y="4598125"/>
            <a:ext cx="5772586" cy="895393"/>
          </a:xfrm>
        </p:spPr>
        <p:txBody>
          <a:bodyPr>
            <a:noAutofit/>
          </a:bodyPr>
          <a:lstStyle/>
          <a:p>
            <a:r>
              <a:rPr kumimoji="1" lang="zh-CN" altLang="en-US" sz="1800" dirty="0">
                <a:latin typeface="+mj-ea"/>
                <a:ea typeface="+mj-ea"/>
              </a:rPr>
              <a:t>答辩人：李京</a:t>
            </a:r>
            <a:endParaRPr kumimoji="1" lang="en-US" altLang="zh-CN" sz="1800" dirty="0">
              <a:latin typeface="+mj-ea"/>
              <a:ea typeface="+mj-ea"/>
            </a:endParaRPr>
          </a:p>
          <a:p>
            <a:r>
              <a:rPr kumimoji="1" lang="zh-CN" altLang="en-US" sz="1800" dirty="0">
                <a:latin typeface="+mj-ea"/>
                <a:ea typeface="+mj-ea"/>
              </a:rPr>
              <a:t>学号：</a:t>
            </a:r>
            <a:r>
              <a:rPr kumimoji="1" lang="en-US" altLang="zh-CN" sz="1800" dirty="0">
                <a:latin typeface="+mj-ea"/>
                <a:ea typeface="+mj-ea"/>
              </a:rPr>
              <a:t>PB13209115</a:t>
            </a:r>
          </a:p>
        </p:txBody>
      </p:sp>
      <p:sp>
        <p:nvSpPr>
          <p:cNvPr id="5" name="文本占位符 2"/>
          <p:cNvSpPr txBox="1">
            <a:spLocks/>
          </p:cNvSpPr>
          <p:nvPr/>
        </p:nvSpPr>
        <p:spPr>
          <a:xfrm>
            <a:off x="960722" y="3778520"/>
            <a:ext cx="5555488" cy="819605"/>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1800" b="1" kern="1200">
                <a:solidFill>
                  <a:schemeClr val="accent1">
                    <a:lumMod val="7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CN" sz="1600" dirty="0">
                <a:ea typeface="+mj-ea"/>
              </a:rPr>
              <a:t>Research on Picture Noise Reduction Based</a:t>
            </a:r>
          </a:p>
          <a:p>
            <a:r>
              <a:rPr kumimoji="1" lang="en-US" altLang="zh-CN" sz="1600" dirty="0">
                <a:ea typeface="+mj-ea"/>
              </a:rPr>
              <a:t>Deep Convolution Network</a:t>
            </a:r>
            <a:endParaRPr kumimoji="1" lang="zh-CN" altLang="en-US" sz="1600" dirty="0">
              <a:ea typeface="+mj-ea"/>
            </a:endParaRPr>
          </a:p>
        </p:txBody>
      </p:sp>
      <p:grpSp>
        <p:nvGrpSpPr>
          <p:cNvPr id="15" name="组合 14"/>
          <p:cNvGrpSpPr/>
          <p:nvPr/>
        </p:nvGrpSpPr>
        <p:grpSpPr>
          <a:xfrm>
            <a:off x="960722" y="5738520"/>
            <a:ext cx="2972086" cy="484369"/>
            <a:chOff x="960722" y="5864016"/>
            <a:chExt cx="2972086" cy="484369"/>
          </a:xfrm>
        </p:grpSpPr>
        <p:pic>
          <p:nvPicPr>
            <p:cNvPr id="10" name="图片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4505" y="5925303"/>
              <a:ext cx="2448303" cy="361794"/>
            </a:xfrm>
            <a:prstGeom prst="rect">
              <a:avLst/>
            </a:prstGeom>
          </p:spPr>
        </p:pic>
        <p:pic>
          <p:nvPicPr>
            <p:cNvPr id="14" name="图片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0722" y="5864016"/>
              <a:ext cx="484369" cy="484369"/>
            </a:xfrm>
            <a:prstGeom prst="rect">
              <a:avLst/>
            </a:prstGeom>
          </p:spPr>
        </p:pic>
      </p:grpSp>
      <p:cxnSp>
        <p:nvCxnSpPr>
          <p:cNvPr id="7" name="直接连接符 6"/>
          <p:cNvCxnSpPr>
            <a:cxnSpLocks/>
          </p:cNvCxnSpPr>
          <p:nvPr/>
        </p:nvCxnSpPr>
        <p:spPr>
          <a:xfrm>
            <a:off x="1043940" y="2908746"/>
            <a:ext cx="5472270" cy="0"/>
          </a:xfrm>
          <a:prstGeom prst="line">
            <a:avLst/>
          </a:prstGeom>
          <a:ln>
            <a:solidFill>
              <a:srgbClr val="376092"/>
            </a:solidFill>
          </a:ln>
        </p:spPr>
        <p:style>
          <a:lnRef idx="1">
            <a:schemeClr val="accent1"/>
          </a:lnRef>
          <a:fillRef idx="0">
            <a:schemeClr val="accent1"/>
          </a:fillRef>
          <a:effectRef idx="0">
            <a:schemeClr val="accent1"/>
          </a:effectRef>
          <a:fontRef idx="minor">
            <a:schemeClr val="tx1"/>
          </a:fontRef>
        </p:style>
      </p:cxnSp>
      <p:sp>
        <p:nvSpPr>
          <p:cNvPr id="3" name="文本占位符 2"/>
          <p:cNvSpPr>
            <a:spLocks noGrp="1"/>
          </p:cNvSpPr>
          <p:nvPr>
            <p:ph type="body" sz="quarter" idx="11"/>
          </p:nvPr>
        </p:nvSpPr>
        <p:spPr>
          <a:xfrm>
            <a:off x="960722" y="3152709"/>
            <a:ext cx="5772586" cy="575644"/>
          </a:xfrm>
        </p:spPr>
        <p:txBody>
          <a:bodyPr>
            <a:normAutofit/>
          </a:bodyPr>
          <a:lstStyle/>
          <a:p>
            <a:r>
              <a:rPr kumimoji="1" lang="zh-CN" altLang="en-US" sz="2400" dirty="0">
                <a:latin typeface="+mj-ea"/>
                <a:ea typeface="+mj-ea"/>
              </a:rPr>
              <a:t>基于深度卷积网络的图像去噪研究</a:t>
            </a:r>
          </a:p>
        </p:txBody>
      </p:sp>
      <p:sp>
        <p:nvSpPr>
          <p:cNvPr id="17" name="文本占位符 2"/>
          <p:cNvSpPr>
            <a:spLocks noGrp="1"/>
          </p:cNvSpPr>
          <p:nvPr>
            <p:ph type="body" sz="quarter" idx="11"/>
          </p:nvPr>
        </p:nvSpPr>
        <p:spPr>
          <a:xfrm>
            <a:off x="960722" y="1635477"/>
            <a:ext cx="5772586" cy="882121"/>
          </a:xfrm>
        </p:spPr>
        <p:txBody>
          <a:bodyPr>
            <a:noAutofit/>
          </a:bodyPr>
          <a:lstStyle/>
          <a:p>
            <a:r>
              <a:rPr kumimoji="1" lang="en-US" altLang="zh-CN" sz="6000" dirty="0">
                <a:latin typeface="+mj-ea"/>
                <a:ea typeface="+mj-ea"/>
              </a:rPr>
              <a:t>Thank You</a:t>
            </a:r>
            <a:endParaRPr kumimoji="1" lang="zh-CN" altLang="en-US" sz="6000" dirty="0">
              <a:latin typeface="+mj-ea"/>
              <a:ea typeface="+mj-ea"/>
            </a:endParaRPr>
          </a:p>
        </p:txBody>
      </p:sp>
    </p:spTree>
    <p:extLst>
      <p:ext uri="{BB962C8B-B14F-4D97-AF65-F5344CB8AC3E}">
        <p14:creationId xmlns:p14="http://schemas.microsoft.com/office/powerpoint/2010/main" val="48416133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nodeType="after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750"/>
                                        <p:tgtEl>
                                          <p:spTgt spid="7"/>
                                        </p:tgtEl>
                                      </p:cBhvr>
                                    </p:animEffect>
                                  </p:childTnLst>
                                </p:cTn>
                              </p:par>
                              <p:par>
                                <p:cTn id="13" presetID="47" presetClass="entr" presetSubtype="0" fill="hold" nodeType="withEffect">
                                  <p:stCondLst>
                                    <p:cond delay="0"/>
                                  </p:stCondLst>
                                  <p:childTnLst>
                                    <p:set>
                                      <p:cBhvr>
                                        <p:cTn id="14" dur="1" fill="hold">
                                          <p:stCondLst>
                                            <p:cond delay="0"/>
                                          </p:stCondLst>
                                        </p:cTn>
                                        <p:tgtEl>
                                          <p:spTgt spid="17">
                                            <p:txEl>
                                              <p:pRg st="0" end="0"/>
                                            </p:txEl>
                                          </p:spTgt>
                                        </p:tgtEl>
                                        <p:attrNameLst>
                                          <p:attrName>style.visibility</p:attrName>
                                        </p:attrNameLst>
                                      </p:cBhvr>
                                      <p:to>
                                        <p:strVal val="visible"/>
                                      </p:to>
                                    </p:set>
                                    <p:animEffect transition="in" filter="fade">
                                      <p:cBhvr>
                                        <p:cTn id="15" dur="500"/>
                                        <p:tgtEl>
                                          <p:spTgt spid="17">
                                            <p:txEl>
                                              <p:pRg st="0" end="0"/>
                                            </p:txEl>
                                          </p:spTgt>
                                        </p:tgtEl>
                                      </p:cBhvr>
                                    </p:animEffect>
                                    <p:anim calcmode="lin" valueType="num">
                                      <p:cBhvr>
                                        <p:cTn id="16" dur="500" fill="hold"/>
                                        <p:tgtEl>
                                          <p:spTgt spid="17">
                                            <p:txEl>
                                              <p:pRg st="0" end="0"/>
                                            </p:txEl>
                                          </p:spTgt>
                                        </p:tgtEl>
                                        <p:attrNameLst>
                                          <p:attrName>ppt_x</p:attrName>
                                        </p:attrNameLst>
                                      </p:cBhvr>
                                      <p:tavLst>
                                        <p:tav tm="0">
                                          <p:val>
                                            <p:strVal val="#ppt_x"/>
                                          </p:val>
                                        </p:tav>
                                        <p:tav tm="100000">
                                          <p:val>
                                            <p:strVal val="#ppt_x"/>
                                          </p:val>
                                        </p:tav>
                                      </p:tavLst>
                                    </p:anim>
                                    <p:anim calcmode="lin" valueType="num">
                                      <p:cBhvr>
                                        <p:cTn id="17" dur="500" fill="hold"/>
                                        <p:tgtEl>
                                          <p:spTgt spid="17">
                                            <p:txEl>
                                              <p:pRg st="0" end="0"/>
                                            </p:txEl>
                                          </p:spTgt>
                                        </p:tgtEl>
                                        <p:attrNameLst>
                                          <p:attrName>ppt_y</p:attrName>
                                        </p:attrNameLst>
                                      </p:cBhvr>
                                      <p:tavLst>
                                        <p:tav tm="0">
                                          <p:val>
                                            <p:strVal val="#ppt_y-.1"/>
                                          </p:val>
                                        </p:tav>
                                        <p:tav tm="100000">
                                          <p:val>
                                            <p:strVal val="#ppt_y"/>
                                          </p:val>
                                        </p:tav>
                                      </p:tavLst>
                                    </p:anim>
                                  </p:childTnLst>
                                </p:cTn>
                              </p:par>
                            </p:childTnLst>
                          </p:cTn>
                        </p:par>
                        <p:par>
                          <p:cTn id="18" fill="hold">
                            <p:stCondLst>
                              <p:cond delay="1250"/>
                            </p:stCondLst>
                            <p:childTnLst>
                              <p:par>
                                <p:cTn id="19" presetID="10" presetClass="entr" presetSubtype="0" fill="hold" grpId="0" nodeType="afterEffect">
                                  <p:stCondLst>
                                    <p:cond delay="0"/>
                                  </p:stCondLst>
                                  <p:childTnLst>
                                    <p:set>
                                      <p:cBhvr>
                                        <p:cTn id="20" dur="1" fill="hold">
                                          <p:stCondLst>
                                            <p:cond delay="0"/>
                                          </p:stCondLst>
                                        </p:cTn>
                                        <p:tgtEl>
                                          <p:spTgt spid="3">
                                            <p:txEl>
                                              <p:pRg st="0" end="0"/>
                                            </p:txEl>
                                          </p:spTgt>
                                        </p:tgtEl>
                                        <p:attrNameLst>
                                          <p:attrName>style.visibility</p:attrName>
                                        </p:attrNameLst>
                                      </p:cBhvr>
                                      <p:to>
                                        <p:strVal val="visible"/>
                                      </p:to>
                                    </p:set>
                                    <p:animEffect transition="in" filter="fade">
                                      <p:cBhvr>
                                        <p:cTn id="21" dur="500"/>
                                        <p:tgtEl>
                                          <p:spTgt spid="3">
                                            <p:txEl>
                                              <p:pRg st="0" end="0"/>
                                            </p:txEl>
                                          </p:spTgt>
                                        </p:tgtEl>
                                      </p:cBhvr>
                                    </p:animEffect>
                                  </p:childTnLst>
                                </p:cTn>
                              </p:par>
                              <p:par>
                                <p:cTn id="22" presetID="10" presetClass="entr" presetSubtype="0" fill="hold" grpId="0" nodeType="withEffect">
                                  <p:stCondLst>
                                    <p:cond delay="0"/>
                                  </p:stCondLst>
                                  <p:iterate type="wd">
                                    <p:tmPct val="10000"/>
                                  </p:iterate>
                                  <p:childTnLst>
                                    <p:set>
                                      <p:cBhvr>
                                        <p:cTn id="23" dur="1" fill="hold">
                                          <p:stCondLst>
                                            <p:cond delay="0"/>
                                          </p:stCondLst>
                                        </p:cTn>
                                        <p:tgtEl>
                                          <p:spTgt spid="5"/>
                                        </p:tgtEl>
                                        <p:attrNameLst>
                                          <p:attrName>style.visibility</p:attrName>
                                        </p:attrNameLst>
                                      </p:cBhvr>
                                      <p:to>
                                        <p:strVal val="visible"/>
                                      </p:to>
                                    </p:set>
                                    <p:animEffect transition="in" filter="fade">
                                      <p:cBhvr>
                                        <p:cTn id="24" dur="500"/>
                                        <p:tgtEl>
                                          <p:spTgt spid="5"/>
                                        </p:tgtEl>
                                      </p:cBhvr>
                                    </p:animEffect>
                                  </p:childTnLst>
                                </p:cTn>
                              </p:par>
                              <p:par>
                                <p:cTn id="25" presetID="10" presetClass="entr" presetSubtype="0" fill="hold" nodeType="withEffect">
                                  <p:stCondLst>
                                    <p:cond delay="250"/>
                                  </p:stCondLst>
                                  <p:iterate type="wd">
                                    <p:tmPct val="10000"/>
                                  </p:iterate>
                                  <p:childTnLst>
                                    <p:set>
                                      <p:cBhvr>
                                        <p:cTn id="26" dur="1" fill="hold">
                                          <p:stCondLst>
                                            <p:cond delay="0"/>
                                          </p:stCondLst>
                                        </p:cTn>
                                        <p:tgtEl>
                                          <p:spTgt spid="4">
                                            <p:txEl>
                                              <p:pRg st="0" end="0"/>
                                            </p:txEl>
                                          </p:spTgt>
                                        </p:tgtEl>
                                        <p:attrNameLst>
                                          <p:attrName>style.visibility</p:attrName>
                                        </p:attrNameLst>
                                      </p:cBhvr>
                                      <p:to>
                                        <p:strVal val="visible"/>
                                      </p:to>
                                    </p:set>
                                    <p:animEffect transition="in" filter="fade">
                                      <p:cBhvr>
                                        <p:cTn id="27" dur="500"/>
                                        <p:tgtEl>
                                          <p:spTgt spid="4">
                                            <p:txEl>
                                              <p:pRg st="0" end="0"/>
                                            </p:txEl>
                                          </p:spTgt>
                                        </p:tgtEl>
                                      </p:cBhvr>
                                    </p:animEffect>
                                  </p:childTnLst>
                                </p:cTn>
                              </p:par>
                              <p:par>
                                <p:cTn id="28" presetID="10" presetClass="entr" presetSubtype="0" fill="hold" nodeType="withEffect">
                                  <p:stCondLst>
                                    <p:cond delay="500"/>
                                  </p:stCondLst>
                                  <p:iterate type="wd">
                                    <p:tmPct val="10000"/>
                                  </p:iterate>
                                  <p:childTnLst>
                                    <p:set>
                                      <p:cBhvr>
                                        <p:cTn id="29" dur="1" fill="hold">
                                          <p:stCondLst>
                                            <p:cond delay="0"/>
                                          </p:stCondLst>
                                        </p:cTn>
                                        <p:tgtEl>
                                          <p:spTgt spid="4">
                                            <p:txEl>
                                              <p:pRg st="1" end="1"/>
                                            </p:txEl>
                                          </p:spTgt>
                                        </p:tgtEl>
                                        <p:attrNameLst>
                                          <p:attrName>style.visibility</p:attrName>
                                        </p:attrNameLst>
                                      </p:cBhvr>
                                      <p:to>
                                        <p:strVal val="visible"/>
                                      </p:to>
                                    </p:set>
                                    <p:animEffect transition="in" filter="fade">
                                      <p:cBhvr>
                                        <p:cTn id="30" dur="500"/>
                                        <p:tgtEl>
                                          <p:spTgt spid="4">
                                            <p:txEl>
                                              <p:pRg st="1" end="1"/>
                                            </p:txEl>
                                          </p:spTgt>
                                        </p:tgtEl>
                                      </p:cBhvr>
                                    </p:animEffect>
                                  </p:childTnLst>
                                </p:cTn>
                              </p:par>
                            </p:childTnLst>
                          </p:cTn>
                        </p:par>
                        <p:par>
                          <p:cTn id="31" fill="hold">
                            <p:stCondLst>
                              <p:cond delay="2400"/>
                            </p:stCondLst>
                            <p:childTnLst>
                              <p:par>
                                <p:cTn id="32" presetID="10" presetClass="entr" presetSubtype="0" fill="hold" nodeType="after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fade">
                                      <p:cBhvr>
                                        <p:cTn id="34"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5" grpId="0"/>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0" y="0"/>
            <a:ext cx="12192000" cy="4319751"/>
          </a:xfrm>
          <a:prstGeom prst="rect">
            <a:avLst/>
          </a:prstGeom>
          <a:solidFill>
            <a:srgbClr val="376092"/>
          </a:solidFill>
          <a:ln>
            <a:solidFill>
              <a:srgbClr val="3760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占位符 14"/>
          <p:cNvSpPr>
            <a:spLocks noGrp="1"/>
          </p:cNvSpPr>
          <p:nvPr>
            <p:ph type="body" sz="quarter" idx="10"/>
          </p:nvPr>
        </p:nvSpPr>
        <p:spPr>
          <a:xfrm>
            <a:off x="886691" y="203109"/>
            <a:ext cx="3819097" cy="362708"/>
          </a:xfrm>
        </p:spPr>
        <p:txBody>
          <a:bodyPr/>
          <a:lstStyle/>
          <a:p>
            <a:r>
              <a:rPr lang="zh-CN" altLang="en-US" dirty="0"/>
              <a:t>选题背景</a:t>
            </a:r>
          </a:p>
        </p:txBody>
      </p:sp>
      <p:sp>
        <p:nvSpPr>
          <p:cNvPr id="16" name="文本占位符 15"/>
          <p:cNvSpPr>
            <a:spLocks noGrp="1"/>
          </p:cNvSpPr>
          <p:nvPr>
            <p:ph type="body" sz="quarter" idx="11"/>
          </p:nvPr>
        </p:nvSpPr>
        <p:spPr>
          <a:xfrm>
            <a:off x="161913" y="144228"/>
            <a:ext cx="724778" cy="480471"/>
          </a:xfrm>
        </p:spPr>
        <p:txBody>
          <a:bodyPr>
            <a:normAutofit fontScale="92500" lnSpcReduction="20000"/>
          </a:bodyPr>
          <a:lstStyle/>
          <a:p>
            <a:r>
              <a:rPr lang="en-US" altLang="zh-CN" dirty="0"/>
              <a:t>01</a:t>
            </a:r>
            <a:endParaRPr lang="zh-CN" altLang="en-US" dirty="0"/>
          </a:p>
        </p:txBody>
      </p:sp>
      <p:pic>
        <p:nvPicPr>
          <p:cNvPr id="3" name="图片 2" descr="图片包含 人员, 掌握, 事情&#10;&#10;已生成极高可信度的说明"/>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90" y="825319"/>
            <a:ext cx="3990596" cy="2733661"/>
          </a:xfrm>
          <a:prstGeom prst="rect">
            <a:avLst/>
          </a:prstGeom>
        </p:spPr>
      </p:pic>
      <p:pic>
        <p:nvPicPr>
          <p:cNvPr id="6" name="图片 5" descr="图片包含 电子产品, 人员, 天空, 掌握&#10;&#10;已生成极高可信度的说明"/>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0390" y="3558980"/>
            <a:ext cx="4031905" cy="2875562"/>
          </a:xfrm>
          <a:prstGeom prst="rect">
            <a:avLst/>
          </a:prstGeom>
        </p:spPr>
      </p:pic>
      <p:pic>
        <p:nvPicPr>
          <p:cNvPr id="10" name="图片 9" descr="图片包含 电子产品, 电路, 人员&#10;&#10;已生成极高可信度的说明"/>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06729" y="825319"/>
            <a:ext cx="6582425" cy="3702614"/>
          </a:xfrm>
          <a:prstGeom prst="rect">
            <a:avLst/>
          </a:prstGeom>
        </p:spPr>
      </p:pic>
      <p:pic>
        <p:nvPicPr>
          <p:cNvPr id="8" name="图片 7" descr="图片包含 户外, 建筑物, 道路, 场景&#10;&#10;已生成极高可信度的说明"/>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4391" y="683580"/>
            <a:ext cx="5697196" cy="4272897"/>
          </a:xfrm>
          <a:prstGeom prst="rect">
            <a:avLst/>
          </a:prstGeom>
        </p:spPr>
      </p:pic>
      <p:pic>
        <p:nvPicPr>
          <p:cNvPr id="12" name="图片 11" descr="图片包含 人员&#10;&#10;已生成高可信度的说明"/>
          <p:cNvPicPr>
            <a:picLocks noChangeAspect="1"/>
          </p:cNvPicPr>
          <p:nvPr/>
        </p:nvPicPr>
        <p:blipFill rotWithShape="1">
          <a:blip r:embed="rId7">
            <a:extLst>
              <a:ext uri="{28A0092B-C50C-407E-A947-70E740481C1C}">
                <a14:useLocalDpi xmlns:a14="http://schemas.microsoft.com/office/drawing/2010/main" val="0"/>
              </a:ext>
            </a:extLst>
          </a:blip>
          <a:srcRect t="8250"/>
          <a:stretch/>
        </p:blipFill>
        <p:spPr>
          <a:xfrm>
            <a:off x="5799793" y="3399302"/>
            <a:ext cx="4796753" cy="3194917"/>
          </a:xfrm>
          <a:prstGeom prst="rect">
            <a:avLst/>
          </a:prstGeom>
        </p:spPr>
      </p:pic>
    </p:spTree>
    <p:extLst>
      <p:ext uri="{BB962C8B-B14F-4D97-AF65-F5344CB8AC3E}">
        <p14:creationId xmlns:p14="http://schemas.microsoft.com/office/powerpoint/2010/main" val="3002185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xit" presetSubtype="1" fill="hold" grpId="0" nodeType="afterEffect">
                                  <p:stCondLst>
                                    <p:cond delay="0"/>
                                  </p:stCondLst>
                                  <p:childTnLst>
                                    <p:anim calcmode="lin" valueType="num">
                                      <p:cBhvr additive="base">
                                        <p:cTn id="6" dur="500"/>
                                        <p:tgtEl>
                                          <p:spTgt spid="19"/>
                                        </p:tgtEl>
                                        <p:attrNameLst>
                                          <p:attrName>ppt_x</p:attrName>
                                        </p:attrNameLst>
                                      </p:cBhvr>
                                      <p:tavLst>
                                        <p:tav tm="0">
                                          <p:val>
                                            <p:strVal val="ppt_x"/>
                                          </p:val>
                                        </p:tav>
                                        <p:tav tm="100000">
                                          <p:val>
                                            <p:strVal val="ppt_x"/>
                                          </p:val>
                                        </p:tav>
                                      </p:tavLst>
                                    </p:anim>
                                    <p:anim calcmode="lin" valueType="num">
                                      <p:cBhvr additive="base">
                                        <p:cTn id="7" dur="500"/>
                                        <p:tgtEl>
                                          <p:spTgt spid="19"/>
                                        </p:tgtEl>
                                        <p:attrNameLst>
                                          <p:attrName>ppt_y</p:attrName>
                                        </p:attrNameLst>
                                      </p:cBhvr>
                                      <p:tavLst>
                                        <p:tav tm="0">
                                          <p:val>
                                            <p:strVal val="ppt_y"/>
                                          </p:val>
                                        </p:tav>
                                        <p:tav tm="100000">
                                          <p:val>
                                            <p:strVal val="0-ppt_h/2"/>
                                          </p:val>
                                        </p:tav>
                                      </p:tavLst>
                                    </p:anim>
                                    <p:set>
                                      <p:cBhvr>
                                        <p:cTn id="8" dur="1" fill="hold">
                                          <p:stCondLst>
                                            <p:cond delay="499"/>
                                          </p:stCondLst>
                                        </p:cTn>
                                        <p:tgtEl>
                                          <p:spTgt spid="19"/>
                                        </p:tgtEl>
                                        <p:attrNameLst>
                                          <p:attrName>style.visibility</p:attrName>
                                        </p:attrNameLst>
                                      </p:cBhvr>
                                      <p:to>
                                        <p:strVal val="hidden"/>
                                      </p:to>
                                    </p:set>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15">
                                            <p:txEl>
                                              <p:pRg st="0" end="0"/>
                                            </p:txEl>
                                          </p:spTgt>
                                        </p:tgtEl>
                                        <p:attrNameLst>
                                          <p:attrName>style.visibility</p:attrName>
                                        </p:attrNameLst>
                                      </p:cBhvr>
                                      <p:to>
                                        <p:strVal val="visible"/>
                                      </p:to>
                                    </p:set>
                                    <p:animEffect transition="in" filter="fade">
                                      <p:cBhvr>
                                        <p:cTn id="12" dur="500"/>
                                        <p:tgtEl>
                                          <p:spTgt spid="15">
                                            <p:txEl>
                                              <p:pRg st="0" end="0"/>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6">
                                            <p:txEl>
                                              <p:pRg st="0" end="0"/>
                                            </p:txEl>
                                          </p:spTgt>
                                        </p:tgtEl>
                                        <p:attrNameLst>
                                          <p:attrName>style.visibility</p:attrName>
                                        </p:attrNameLst>
                                      </p:cBhvr>
                                      <p:to>
                                        <p:strVal val="visible"/>
                                      </p:to>
                                    </p:set>
                                    <p:animEffect transition="in" filter="fade">
                                      <p:cBhvr>
                                        <p:cTn id="15" dur="500"/>
                                        <p:tgtEl>
                                          <p:spTgt spid="16">
                                            <p:txEl>
                                              <p:pRg st="0" end="0"/>
                                            </p:txEl>
                                          </p:spTgt>
                                        </p:tgtEl>
                                      </p:cBhvr>
                                    </p:animEffect>
                                  </p:childTnLst>
                                </p:cTn>
                              </p:par>
                            </p:childTnLst>
                          </p:cTn>
                        </p:par>
                        <p:par>
                          <p:cTn id="16" fill="hold">
                            <p:stCondLst>
                              <p:cond delay="1000"/>
                            </p:stCondLst>
                            <p:childTnLst>
                              <p:par>
                                <p:cTn id="17" presetID="10" presetClass="entr" presetSubtype="0" fill="hold"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500"/>
                                        <p:tgtEl>
                                          <p:spTgt spid="3"/>
                                        </p:tgtEl>
                                      </p:cBhvr>
                                    </p:animEffect>
                                  </p:childTnLst>
                                </p:cTn>
                              </p:par>
                            </p:childTnLst>
                          </p:cTn>
                        </p:par>
                        <p:par>
                          <p:cTn id="20" fill="hold">
                            <p:stCondLst>
                              <p:cond delay="1500"/>
                            </p:stCondLst>
                            <p:childTnLst>
                              <p:par>
                                <p:cTn id="21" presetID="10" presetClass="entr" presetSubtype="0" fill="hold" nodeType="after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childTnLst>
                          </p:cTn>
                        </p:par>
                        <p:par>
                          <p:cTn id="24" fill="hold">
                            <p:stCondLst>
                              <p:cond delay="2000"/>
                            </p:stCondLst>
                            <p:childTnLst>
                              <p:par>
                                <p:cTn id="25" presetID="10" presetClass="entr" presetSubtype="0" fill="hold" nodeType="after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childTnLst>
                          </p:cTn>
                        </p:par>
                        <p:par>
                          <p:cTn id="28" fill="hold">
                            <p:stCondLst>
                              <p:cond delay="2500"/>
                            </p:stCondLst>
                            <p:childTnLst>
                              <p:par>
                                <p:cTn id="29" presetID="6" presetClass="emph" presetSubtype="0" fill="hold" nodeType="afterEffect">
                                  <p:stCondLst>
                                    <p:cond delay="0"/>
                                  </p:stCondLst>
                                  <p:childTnLst>
                                    <p:animScale>
                                      <p:cBhvr>
                                        <p:cTn id="30" dur="500" fill="hold"/>
                                        <p:tgtEl>
                                          <p:spTgt spid="10"/>
                                        </p:tgtEl>
                                      </p:cBhvr>
                                      <p:by x="50000" y="50000"/>
                                    </p:animScale>
                                  </p:childTnLst>
                                </p:cTn>
                              </p:par>
                              <p:par>
                                <p:cTn id="31" presetID="10" presetClass="exit" presetSubtype="0" fill="hold" nodeType="withEffect">
                                  <p:stCondLst>
                                    <p:cond delay="0"/>
                                  </p:stCondLst>
                                  <p:childTnLst>
                                    <p:animEffect transition="out" filter="fade">
                                      <p:cBhvr>
                                        <p:cTn id="32" dur="500"/>
                                        <p:tgtEl>
                                          <p:spTgt spid="3"/>
                                        </p:tgtEl>
                                      </p:cBhvr>
                                    </p:animEffect>
                                    <p:set>
                                      <p:cBhvr>
                                        <p:cTn id="33" dur="1" fill="hold">
                                          <p:stCondLst>
                                            <p:cond delay="499"/>
                                          </p:stCondLst>
                                        </p:cTn>
                                        <p:tgtEl>
                                          <p:spTgt spid="3"/>
                                        </p:tgtEl>
                                        <p:attrNameLst>
                                          <p:attrName>style.visibility</p:attrName>
                                        </p:attrNameLst>
                                      </p:cBhvr>
                                      <p:to>
                                        <p:strVal val="hidden"/>
                                      </p:to>
                                    </p:set>
                                  </p:childTnLst>
                                </p:cTn>
                              </p:par>
                              <p:par>
                                <p:cTn id="34" presetID="10" presetClass="exit" presetSubtype="0" fill="hold" nodeType="withEffect">
                                  <p:stCondLst>
                                    <p:cond delay="0"/>
                                  </p:stCondLst>
                                  <p:childTnLst>
                                    <p:animEffect transition="out" filter="fade">
                                      <p:cBhvr>
                                        <p:cTn id="35" dur="500"/>
                                        <p:tgtEl>
                                          <p:spTgt spid="6"/>
                                        </p:tgtEl>
                                      </p:cBhvr>
                                    </p:animEffect>
                                    <p:set>
                                      <p:cBhvr>
                                        <p:cTn id="36" dur="1" fill="hold">
                                          <p:stCondLst>
                                            <p:cond delay="499"/>
                                          </p:stCondLst>
                                        </p:cTn>
                                        <p:tgtEl>
                                          <p:spTgt spid="6"/>
                                        </p:tgtEl>
                                        <p:attrNameLst>
                                          <p:attrName>style.visibility</p:attrName>
                                        </p:attrNameLst>
                                      </p:cBhvr>
                                      <p:to>
                                        <p:strVal val="hidden"/>
                                      </p:to>
                                    </p:set>
                                  </p:childTnLst>
                                </p:cTn>
                              </p:par>
                              <p:par>
                                <p:cTn id="37" presetID="10" presetClass="entr" presetSubtype="0" fill="hold" nodeType="withEffect">
                                  <p:stCondLst>
                                    <p:cond delay="500"/>
                                  </p:stCondLst>
                                  <p:childTnLst>
                                    <p:set>
                                      <p:cBhvr>
                                        <p:cTn id="38" dur="1" fill="hold">
                                          <p:stCondLst>
                                            <p:cond delay="0"/>
                                          </p:stCondLst>
                                        </p:cTn>
                                        <p:tgtEl>
                                          <p:spTgt spid="8"/>
                                        </p:tgtEl>
                                        <p:attrNameLst>
                                          <p:attrName>style.visibility</p:attrName>
                                        </p:attrNameLst>
                                      </p:cBhvr>
                                      <p:to>
                                        <p:strVal val="visible"/>
                                      </p:to>
                                    </p:set>
                                    <p:animEffect transition="in" filter="fade">
                                      <p:cBhvr>
                                        <p:cTn id="39" dur="500"/>
                                        <p:tgtEl>
                                          <p:spTgt spid="8"/>
                                        </p:tgtEl>
                                      </p:cBhvr>
                                    </p:animEffect>
                                  </p:childTnLst>
                                </p:cTn>
                              </p:par>
                            </p:childTnLst>
                          </p:cTn>
                        </p:par>
                        <p:par>
                          <p:cTn id="40" fill="hold">
                            <p:stCondLst>
                              <p:cond delay="3500"/>
                            </p:stCondLst>
                            <p:childTnLst>
                              <p:par>
                                <p:cTn id="41" presetID="10" presetClass="entr" presetSubtype="0" fill="hold" nodeType="after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5" grpId="0" build="p"/>
      <p:bldP spid="16"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t>选题背景</a:t>
            </a:r>
          </a:p>
        </p:txBody>
      </p:sp>
      <p:sp>
        <p:nvSpPr>
          <p:cNvPr id="3" name="文本占位符 2"/>
          <p:cNvSpPr>
            <a:spLocks noGrp="1"/>
          </p:cNvSpPr>
          <p:nvPr>
            <p:ph type="body" sz="quarter" idx="11"/>
          </p:nvPr>
        </p:nvSpPr>
        <p:spPr/>
        <p:txBody>
          <a:bodyPr>
            <a:normAutofit fontScale="92500" lnSpcReduction="20000"/>
          </a:bodyPr>
          <a:lstStyle/>
          <a:p>
            <a:r>
              <a:rPr lang="en-US" altLang="zh-CN" dirty="0"/>
              <a:t>01</a:t>
            </a:r>
            <a:endParaRPr lang="zh-CN" altLang="en-US" dirty="0"/>
          </a:p>
        </p:txBody>
      </p:sp>
      <p:pic>
        <p:nvPicPr>
          <p:cNvPr id="4" name="图片 3" descr="图片包含 文字, 地图, 事情, 物体&#10;&#10;已生成低可信度的说明"/>
          <p:cNvPicPr>
            <a:picLocks noChangeAspect="1"/>
          </p:cNvPicPr>
          <p:nvPr/>
        </p:nvPicPr>
        <p:blipFill rotWithShape="1">
          <a:blip r:embed="rId3">
            <a:extLst>
              <a:ext uri="{28A0092B-C50C-407E-A947-70E740481C1C}">
                <a14:useLocalDpi xmlns:a14="http://schemas.microsoft.com/office/drawing/2010/main" val="0"/>
              </a:ext>
            </a:extLst>
          </a:blip>
          <a:srcRect b="6160"/>
          <a:stretch/>
        </p:blipFill>
        <p:spPr>
          <a:xfrm>
            <a:off x="3401179" y="2921876"/>
            <a:ext cx="5083064" cy="3936124"/>
          </a:xfrm>
          <a:prstGeom prst="rect">
            <a:avLst/>
          </a:prstGeom>
        </p:spPr>
      </p:pic>
      <p:pic>
        <p:nvPicPr>
          <p:cNvPr id="7" name="图片 6" descr="C:\Users\lijin\AppData\Local\Microsoft\Windows\INetCache\Content.Word\flower.png"/>
          <p:cNvPicPr/>
          <p:nvPr/>
        </p:nvPicPr>
        <p:blipFill>
          <a:blip r:embed="rId4">
            <a:extLst>
              <a:ext uri="{28A0092B-C50C-407E-A947-70E740481C1C}">
                <a14:useLocalDpi xmlns:a14="http://schemas.microsoft.com/office/drawing/2010/main" val="0"/>
              </a:ext>
            </a:extLst>
          </a:blip>
          <a:srcRect/>
          <a:stretch>
            <a:fillRect/>
          </a:stretch>
        </p:blipFill>
        <p:spPr bwMode="auto">
          <a:xfrm>
            <a:off x="3401179" y="976059"/>
            <a:ext cx="1885919" cy="1885919"/>
          </a:xfrm>
          <a:prstGeom prst="rect">
            <a:avLst/>
          </a:prstGeom>
          <a:noFill/>
          <a:ln>
            <a:noFill/>
          </a:ln>
        </p:spPr>
      </p:pic>
      <p:pic>
        <p:nvPicPr>
          <p:cNvPr id="8" name="图片 7" descr="C:\Users\lijin\AppData\Local\Microsoft\Windows\INetCache\Content.Word\flower.png"/>
          <p:cNvPicPr/>
          <p:nvPr/>
        </p:nvPicPr>
        <p:blipFill>
          <a:blip r:embed="rId5">
            <a:extLst>
              <a:ext uri="{28A0092B-C50C-407E-A947-70E740481C1C}">
                <a14:useLocalDpi xmlns:a14="http://schemas.microsoft.com/office/drawing/2010/main" val="0"/>
              </a:ext>
            </a:extLst>
          </a:blip>
          <a:srcRect/>
          <a:stretch>
            <a:fillRect/>
          </a:stretch>
        </p:blipFill>
        <p:spPr bwMode="auto">
          <a:xfrm>
            <a:off x="6662066" y="976059"/>
            <a:ext cx="1885919" cy="1885919"/>
          </a:xfrm>
          <a:prstGeom prst="rect">
            <a:avLst/>
          </a:prstGeom>
          <a:noFill/>
          <a:ln>
            <a:noFill/>
          </a:ln>
        </p:spPr>
      </p:pic>
      <p:sp>
        <p:nvSpPr>
          <p:cNvPr id="9" name="箭头: 右 8"/>
          <p:cNvSpPr/>
          <p:nvPr/>
        </p:nvSpPr>
        <p:spPr>
          <a:xfrm>
            <a:off x="5590573" y="1701478"/>
            <a:ext cx="787078" cy="381965"/>
          </a:xfrm>
          <a:prstGeom prst="rightArrow">
            <a:avLst/>
          </a:prstGeom>
          <a:ln>
            <a:solidFill>
              <a:schemeClr val="tx1">
                <a:lumMod val="50000"/>
                <a:lumOff val="50000"/>
              </a:schemeClr>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a:p>
        </p:txBody>
      </p:sp>
      <p:pic>
        <p:nvPicPr>
          <p:cNvPr id="6" name="图片 5" descr="图片包含 事情&#10;&#10;已生成极高可信度的说明"/>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06077" y="1248148"/>
            <a:ext cx="4742179" cy="1288624"/>
          </a:xfrm>
          <a:prstGeom prst="rect">
            <a:avLst/>
          </a:prstGeom>
        </p:spPr>
      </p:pic>
    </p:spTree>
    <p:extLst>
      <p:ext uri="{BB962C8B-B14F-4D97-AF65-F5344CB8AC3E}">
        <p14:creationId xmlns:p14="http://schemas.microsoft.com/office/powerpoint/2010/main" val="132135919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left)">
                                      <p:cBhvr>
                                        <p:cTn id="11" dur="500"/>
                                        <p:tgtEl>
                                          <p:spTgt spid="9"/>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par>
                          <p:cTn id="16" fill="hold">
                            <p:stCondLst>
                              <p:cond delay="1500"/>
                            </p:stCondLst>
                            <p:childTnLst>
                              <p:par>
                                <p:cTn id="17" presetID="10" presetClass="exit" presetSubtype="0" fill="hold" grpId="1" nodeType="afterEffect">
                                  <p:stCondLst>
                                    <p:cond delay="0"/>
                                  </p:stCondLst>
                                  <p:childTnLst>
                                    <p:animEffect transition="out" filter="fade">
                                      <p:cBhvr>
                                        <p:cTn id="18" dur="500"/>
                                        <p:tgtEl>
                                          <p:spTgt spid="9"/>
                                        </p:tgtEl>
                                      </p:cBhvr>
                                    </p:animEffect>
                                    <p:set>
                                      <p:cBhvr>
                                        <p:cTn id="19" dur="1" fill="hold">
                                          <p:stCondLst>
                                            <p:cond delay="499"/>
                                          </p:stCondLst>
                                        </p:cTn>
                                        <p:tgtEl>
                                          <p:spTgt spid="9"/>
                                        </p:tgtEl>
                                        <p:attrNameLst>
                                          <p:attrName>style.visibility</p:attrName>
                                        </p:attrNameLst>
                                      </p:cBhvr>
                                      <p:to>
                                        <p:strVal val="hidden"/>
                                      </p:to>
                                    </p:set>
                                  </p:childTnLst>
                                </p:cTn>
                              </p:par>
                              <p:par>
                                <p:cTn id="20" presetID="42" presetClass="path" presetSubtype="0" accel="50000" decel="50000" fill="hold" nodeType="withEffect">
                                  <p:stCondLst>
                                    <p:cond delay="0"/>
                                  </p:stCondLst>
                                  <p:childTnLst>
                                    <p:animMotion origin="layout" path="M 0 -1.11111E-6 L -0.16732 -0.00417 " pathEditMode="relative" rAng="0" ptsTypes="AA">
                                      <p:cBhvr>
                                        <p:cTn id="21" dur="750" fill="hold"/>
                                        <p:tgtEl>
                                          <p:spTgt spid="7"/>
                                        </p:tgtEl>
                                        <p:attrNameLst>
                                          <p:attrName>ppt_x</p:attrName>
                                          <p:attrName>ppt_y</p:attrName>
                                        </p:attrNameLst>
                                      </p:cBhvr>
                                      <p:rCtr x="-8372" y="-208"/>
                                    </p:animMotion>
                                  </p:childTnLst>
                                </p:cTn>
                              </p:par>
                              <p:par>
                                <p:cTn id="22" presetID="63" presetClass="path" presetSubtype="0" accel="50000" decel="50000" fill="hold" nodeType="withEffect">
                                  <p:stCondLst>
                                    <p:cond delay="0"/>
                                  </p:stCondLst>
                                  <p:childTnLst>
                                    <p:animMotion origin="layout" path="M 1.875E-6 -1.11111E-6 L 0.1375 -1.11111E-6 " pathEditMode="relative" rAng="0" ptsTypes="AA">
                                      <p:cBhvr>
                                        <p:cTn id="23" dur="750" fill="hold"/>
                                        <p:tgtEl>
                                          <p:spTgt spid="8"/>
                                        </p:tgtEl>
                                        <p:attrNameLst>
                                          <p:attrName>ppt_x</p:attrName>
                                          <p:attrName>ppt_y</p:attrName>
                                        </p:attrNameLst>
                                      </p:cBhvr>
                                      <p:rCtr x="6875" y="0"/>
                                    </p:animMotion>
                                  </p:childTnLst>
                                </p:cTn>
                              </p:par>
                              <p:par>
                                <p:cTn id="24" presetID="10" presetClass="entr" presetSubtype="0" fill="hold" nodeType="withEffect">
                                  <p:stCondLst>
                                    <p:cond delay="750"/>
                                  </p:stCondLst>
                                  <p:childTnLst>
                                    <p:set>
                                      <p:cBhvr>
                                        <p:cTn id="25" dur="1" fill="hold">
                                          <p:stCondLst>
                                            <p:cond delay="0"/>
                                          </p:stCondLst>
                                        </p:cTn>
                                        <p:tgtEl>
                                          <p:spTgt spid="6"/>
                                        </p:tgtEl>
                                        <p:attrNameLst>
                                          <p:attrName>style.visibility</p:attrName>
                                        </p:attrNameLst>
                                      </p:cBhvr>
                                      <p:to>
                                        <p:strVal val="visible"/>
                                      </p:to>
                                    </p:set>
                                    <p:animEffect transition="in" filter="fade">
                                      <p:cBhvr>
                                        <p:cTn id="2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normAutofit/>
          </a:bodyPr>
          <a:lstStyle/>
          <a:p>
            <a:r>
              <a:rPr kumimoji="1" lang="zh-CN" altLang="en-US" dirty="0">
                <a:latin typeface="Century Gothic"/>
              </a:rPr>
              <a:t>选题背景</a:t>
            </a:r>
            <a:endParaRPr kumimoji="1" lang="en-US" altLang="zh-CN" dirty="0">
              <a:latin typeface="Century Gothic"/>
            </a:endParaRPr>
          </a:p>
        </p:txBody>
      </p:sp>
      <p:sp>
        <p:nvSpPr>
          <p:cNvPr id="24" name="文本占位符 23"/>
          <p:cNvSpPr>
            <a:spLocks noGrp="1"/>
          </p:cNvSpPr>
          <p:nvPr>
            <p:ph type="body" sz="quarter" idx="11"/>
          </p:nvPr>
        </p:nvSpPr>
        <p:spPr/>
        <p:txBody>
          <a:bodyPr>
            <a:normAutofit fontScale="92500" lnSpcReduction="20000"/>
          </a:bodyPr>
          <a:lstStyle/>
          <a:p>
            <a:r>
              <a:rPr lang="en-US" altLang="zh-CN" dirty="0"/>
              <a:t>01</a:t>
            </a:r>
            <a:endParaRPr lang="zh-CN" altLang="en-US" dirty="0"/>
          </a:p>
        </p:txBody>
      </p:sp>
      <p:sp>
        <p:nvSpPr>
          <p:cNvPr id="9" name="文本框 8"/>
          <p:cNvSpPr txBox="1"/>
          <p:nvPr/>
        </p:nvSpPr>
        <p:spPr>
          <a:xfrm>
            <a:off x="1589141" y="2080418"/>
            <a:ext cx="2738810" cy="707886"/>
          </a:xfrm>
          <a:prstGeom prst="rect">
            <a:avLst/>
          </a:prstGeom>
          <a:noFill/>
        </p:spPr>
        <p:txBody>
          <a:bodyPr wrap="square" rtlCol="0">
            <a:spAutoFit/>
          </a:bodyPr>
          <a:lstStyle/>
          <a:p>
            <a:pPr defTabSz="685800"/>
            <a:r>
              <a:rPr lang="zh-CN" altLang="en-US" sz="2000" dirty="0">
                <a:highlight>
                  <a:srgbClr val="C0C0C0"/>
                </a:highlight>
                <a:latin typeface="微软雅黑" panose="020B0503020204020204" pitchFamily="34" charset="-122"/>
                <a:ea typeface="微软雅黑" panose="020B0503020204020204" pitchFamily="34" charset="-122"/>
              </a:rPr>
              <a:t>这里我们认为大多数图像的噪声符合高斯分布</a:t>
            </a:r>
            <a:endParaRPr lang="en-US" altLang="zh-CN" sz="2000" dirty="0">
              <a:highlight>
                <a:srgbClr val="C0C0C0"/>
              </a:highlight>
              <a:latin typeface="微软雅黑" panose="020B0503020204020204" pitchFamily="34" charset="-122"/>
              <a:ea typeface="微软雅黑" panose="020B0503020204020204" pitchFamily="34" charset="-122"/>
            </a:endParaRPr>
          </a:p>
        </p:txBody>
      </p:sp>
      <p:sp>
        <p:nvSpPr>
          <p:cNvPr id="10" name="文本框 9"/>
          <p:cNvSpPr txBox="1"/>
          <p:nvPr/>
        </p:nvSpPr>
        <p:spPr>
          <a:xfrm>
            <a:off x="1684316" y="1538664"/>
            <a:ext cx="2561573" cy="523220"/>
          </a:xfrm>
          <a:prstGeom prst="rect">
            <a:avLst/>
          </a:prstGeom>
          <a:solidFill>
            <a:srgbClr val="376092"/>
          </a:solidFill>
          <a:ln>
            <a:noFill/>
          </a:ln>
        </p:spPr>
        <p:txBody>
          <a:bodyPr wrap="square" rtlCol="0">
            <a:spAutoFit/>
          </a:bodyPr>
          <a:lstStyle/>
          <a:p>
            <a:pPr algn="ctr" defTabSz="685800"/>
            <a:r>
              <a:rPr lang="zh-CN" altLang="en-US" sz="2800" dirty="0">
                <a:solidFill>
                  <a:prstClr val="white"/>
                </a:solidFill>
                <a:highlight>
                  <a:srgbClr val="376092"/>
                </a:highlight>
              </a:rPr>
              <a:t>噪声模型</a:t>
            </a:r>
          </a:p>
        </p:txBody>
      </p:sp>
      <p:sp>
        <p:nvSpPr>
          <p:cNvPr id="15" name="文本框 14"/>
          <p:cNvSpPr txBox="1"/>
          <p:nvPr/>
        </p:nvSpPr>
        <p:spPr>
          <a:xfrm>
            <a:off x="1930646" y="3112632"/>
            <a:ext cx="2689648" cy="769441"/>
          </a:xfrm>
          <a:prstGeom prst="rect">
            <a:avLst/>
          </a:prstGeom>
          <a:noFill/>
        </p:spPr>
        <p:txBody>
          <a:bodyPr wrap="square" rtlCol="0">
            <a:spAutoFit/>
          </a:bodyPr>
          <a:lstStyle/>
          <a:p>
            <a:r>
              <a:rPr lang="en-US" altLang="zh-CN" sz="4400" dirty="0">
                <a:solidFill>
                  <a:schemeClr val="bg1"/>
                </a:solidFill>
                <a:highlight>
                  <a:srgbClr val="376092"/>
                </a:highlight>
              </a:rPr>
              <a:t>Y=R+N</a:t>
            </a:r>
            <a:endParaRPr lang="zh-CN" altLang="en-US" sz="4400" dirty="0">
              <a:solidFill>
                <a:schemeClr val="bg1"/>
              </a:solidFill>
              <a:highlight>
                <a:srgbClr val="376092"/>
              </a:highlight>
            </a:endParaRPr>
          </a:p>
        </p:txBody>
      </p:sp>
      <p:sp>
        <p:nvSpPr>
          <p:cNvPr id="22" name="Freeform 183"/>
          <p:cNvSpPr>
            <a:spLocks noEditPoints="1"/>
          </p:cNvSpPr>
          <p:nvPr/>
        </p:nvSpPr>
        <p:spPr bwMode="auto">
          <a:xfrm>
            <a:off x="9749933" y="1973506"/>
            <a:ext cx="746125" cy="742950"/>
          </a:xfrm>
          <a:custGeom>
            <a:avLst/>
            <a:gdLst/>
            <a:ahLst/>
            <a:cxnLst>
              <a:cxn ang="0">
                <a:pos x="0" y="0"/>
              </a:cxn>
              <a:cxn ang="0">
                <a:pos x="20" y="468"/>
              </a:cxn>
              <a:cxn ang="0">
                <a:pos x="192" y="374"/>
              </a:cxn>
              <a:cxn ang="0">
                <a:pos x="232" y="442"/>
              </a:cxn>
              <a:cxn ang="0">
                <a:pos x="294" y="330"/>
              </a:cxn>
              <a:cxn ang="0">
                <a:pos x="470" y="284"/>
              </a:cxn>
              <a:cxn ang="0">
                <a:pos x="0" y="0"/>
              </a:cxn>
              <a:cxn ang="0">
                <a:pos x="232" y="396"/>
              </a:cxn>
              <a:cxn ang="0">
                <a:pos x="54" y="80"/>
              </a:cxn>
              <a:cxn ang="0">
                <a:pos x="272" y="324"/>
              </a:cxn>
              <a:cxn ang="0">
                <a:pos x="232" y="396"/>
              </a:cxn>
            </a:cxnLst>
            <a:rect l="0" t="0" r="r" b="b"/>
            <a:pathLst>
              <a:path w="470" h="468">
                <a:moveTo>
                  <a:pt x="0" y="0"/>
                </a:moveTo>
                <a:lnTo>
                  <a:pt x="20" y="468"/>
                </a:lnTo>
                <a:lnTo>
                  <a:pt x="192" y="374"/>
                </a:lnTo>
                <a:lnTo>
                  <a:pt x="232" y="442"/>
                </a:lnTo>
                <a:lnTo>
                  <a:pt x="294" y="330"/>
                </a:lnTo>
                <a:lnTo>
                  <a:pt x="470" y="284"/>
                </a:lnTo>
                <a:lnTo>
                  <a:pt x="0" y="0"/>
                </a:lnTo>
                <a:close/>
                <a:moveTo>
                  <a:pt x="232" y="396"/>
                </a:moveTo>
                <a:lnTo>
                  <a:pt x="54" y="80"/>
                </a:lnTo>
                <a:lnTo>
                  <a:pt x="272" y="324"/>
                </a:lnTo>
                <a:lnTo>
                  <a:pt x="232" y="396"/>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3" name="文本框 22"/>
          <p:cNvSpPr txBox="1"/>
          <p:nvPr/>
        </p:nvSpPr>
        <p:spPr>
          <a:xfrm>
            <a:off x="9348129" y="2574023"/>
            <a:ext cx="1571625" cy="923330"/>
          </a:xfrm>
          <a:prstGeom prst="rect">
            <a:avLst/>
          </a:prstGeom>
          <a:noFill/>
        </p:spPr>
        <p:txBody>
          <a:bodyPr wrap="square" rtlCol="0">
            <a:spAutoFit/>
          </a:bodyPr>
          <a:lstStyle/>
          <a:p>
            <a:r>
              <a:rPr lang="en-US" altLang="zh-CN" sz="5400" dirty="0">
                <a:solidFill>
                  <a:schemeClr val="bg1"/>
                </a:solidFill>
              </a:rPr>
              <a:t>31%</a:t>
            </a:r>
            <a:endParaRPr lang="zh-CN" altLang="en-US" sz="5400" dirty="0">
              <a:solidFill>
                <a:schemeClr val="bg1"/>
              </a:solidFill>
            </a:endParaRPr>
          </a:p>
        </p:txBody>
      </p:sp>
      <p:pic>
        <p:nvPicPr>
          <p:cNvPr id="26" name="图片 25" descr="图片包含 人员, 妇女, 户外, 服装&#10;&#10;已生成极高可信度的说明"/>
          <p:cNvPicPr>
            <a:picLocks noChangeAspect="1"/>
          </p:cNvPicPr>
          <p:nvPr/>
        </p:nvPicPr>
        <p:blipFill rotWithShape="1">
          <a:blip r:embed="rId3">
            <a:extLst>
              <a:ext uri="{28A0092B-C50C-407E-A947-70E740481C1C}">
                <a14:useLocalDpi xmlns:a14="http://schemas.microsoft.com/office/drawing/2010/main" val="0"/>
              </a:ext>
            </a:extLst>
          </a:blip>
          <a:srcRect l="4845" r="8985"/>
          <a:stretch/>
        </p:blipFill>
        <p:spPr>
          <a:xfrm>
            <a:off x="6368753" y="1058896"/>
            <a:ext cx="3742911" cy="4343605"/>
          </a:xfrm>
          <a:prstGeom prst="rect">
            <a:avLst/>
          </a:prstGeom>
        </p:spPr>
      </p:pic>
      <p:pic>
        <p:nvPicPr>
          <p:cNvPr id="30" name="图片 2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44609" y="1426464"/>
            <a:ext cx="3738047" cy="4474464"/>
          </a:xfrm>
          <a:prstGeom prst="rect">
            <a:avLst/>
          </a:prstGeom>
        </p:spPr>
      </p:pic>
      <p:pic>
        <p:nvPicPr>
          <p:cNvPr id="28" name="图片 27" descr="图片包含 人员, 妇女, 服装, 饰头巾&#10;&#10;已生成极高可信度的说明"/>
          <p:cNvPicPr>
            <a:picLocks noChangeAspect="1"/>
          </p:cNvPicPr>
          <p:nvPr/>
        </p:nvPicPr>
        <p:blipFill rotWithShape="1">
          <a:blip r:embed="rId5">
            <a:extLst>
              <a:ext uri="{28A0092B-C50C-407E-A947-70E740481C1C}">
                <a14:useLocalDpi xmlns:a14="http://schemas.microsoft.com/office/drawing/2010/main" val="0"/>
              </a:ext>
            </a:extLst>
          </a:blip>
          <a:srcRect l="7694" r="9606"/>
          <a:stretch/>
        </p:blipFill>
        <p:spPr>
          <a:xfrm>
            <a:off x="7310587" y="1894433"/>
            <a:ext cx="3609167" cy="4364077"/>
          </a:xfrm>
          <a:prstGeom prst="rect">
            <a:avLst/>
          </a:prstGeom>
        </p:spPr>
      </p:pic>
      <mc:AlternateContent xmlns:mc="http://schemas.openxmlformats.org/markup-compatibility/2006" xmlns:a14="http://schemas.microsoft.com/office/drawing/2010/main">
        <mc:Choice Requires="a14">
          <p:sp>
            <p:nvSpPr>
              <p:cNvPr id="31" name="矩形 30"/>
              <p:cNvSpPr/>
              <p:nvPr/>
            </p:nvSpPr>
            <p:spPr>
              <a:xfrm>
                <a:off x="1177042" y="4320986"/>
                <a:ext cx="3576123" cy="1081515"/>
              </a:xfrm>
              <a:prstGeom prst="rect">
                <a:avLst/>
              </a:prstGeom>
              <a:solidFill>
                <a:srgbClr val="376092"/>
              </a:solidFill>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sz="2800" b="1" i="1" smtClean="0">
                          <a:solidFill>
                            <a:schemeClr val="bg1"/>
                          </a:solidFill>
                          <a:latin typeface="Cambria Math" panose="02040503050406030204" pitchFamily="18" charset="0"/>
                        </a:rPr>
                        <m:t>𝑵</m:t>
                      </m:r>
                      <m:d>
                        <m:dPr>
                          <m:ctrlPr>
                            <a:rPr lang="zh-CN" altLang="en-US" sz="2800" b="1" i="1">
                              <a:solidFill>
                                <a:schemeClr val="bg1"/>
                              </a:solidFill>
                              <a:latin typeface="Cambria Math" panose="02040503050406030204" pitchFamily="18" charset="0"/>
                            </a:rPr>
                          </m:ctrlPr>
                        </m:dPr>
                        <m:e>
                          <m:r>
                            <a:rPr lang="zh-CN" altLang="en-US" sz="2800" b="1" i="1">
                              <a:solidFill>
                                <a:schemeClr val="bg1"/>
                              </a:solidFill>
                              <a:latin typeface="Cambria Math" panose="02040503050406030204" pitchFamily="18" charset="0"/>
                            </a:rPr>
                            <m:t>𝒙</m:t>
                          </m:r>
                        </m:e>
                      </m:d>
                      <m:r>
                        <a:rPr lang="zh-CN" altLang="en-US" sz="2800" b="1" i="1">
                          <a:solidFill>
                            <a:schemeClr val="bg1"/>
                          </a:solidFill>
                          <a:latin typeface="Cambria Math" panose="02040503050406030204" pitchFamily="18" charset="0"/>
                        </a:rPr>
                        <m:t>=</m:t>
                      </m:r>
                      <m:f>
                        <m:fPr>
                          <m:ctrlPr>
                            <a:rPr lang="zh-CN" altLang="en-US" sz="2800" b="1" i="1">
                              <a:solidFill>
                                <a:schemeClr val="bg1"/>
                              </a:solidFill>
                              <a:latin typeface="Cambria Math" panose="02040503050406030204" pitchFamily="18" charset="0"/>
                            </a:rPr>
                          </m:ctrlPr>
                        </m:fPr>
                        <m:num>
                          <m:r>
                            <a:rPr lang="zh-CN" altLang="en-US" sz="2800" b="1" i="1">
                              <a:solidFill>
                                <a:schemeClr val="bg1"/>
                              </a:solidFill>
                              <a:latin typeface="Cambria Math" panose="02040503050406030204" pitchFamily="18" charset="0"/>
                            </a:rPr>
                            <m:t>𝟏</m:t>
                          </m:r>
                        </m:num>
                        <m:den>
                          <m:r>
                            <a:rPr lang="zh-CN" altLang="en-US" sz="2800" b="1" i="1">
                              <a:solidFill>
                                <a:schemeClr val="bg1"/>
                              </a:solidFill>
                              <a:latin typeface="Cambria Math" panose="02040503050406030204" pitchFamily="18" charset="0"/>
                            </a:rPr>
                            <m:t>𝝈</m:t>
                          </m:r>
                          <m:rad>
                            <m:radPr>
                              <m:degHide m:val="on"/>
                              <m:ctrlPr>
                                <a:rPr lang="zh-CN" altLang="en-US" sz="2800" b="1" i="1">
                                  <a:solidFill>
                                    <a:schemeClr val="bg1"/>
                                  </a:solidFill>
                                  <a:latin typeface="Cambria Math" panose="02040503050406030204" pitchFamily="18" charset="0"/>
                                </a:rPr>
                              </m:ctrlPr>
                            </m:radPr>
                            <m:deg/>
                            <m:e>
                              <m:r>
                                <a:rPr lang="zh-CN" altLang="en-US" sz="2800" b="1" i="1">
                                  <a:solidFill>
                                    <a:schemeClr val="bg1"/>
                                  </a:solidFill>
                                  <a:latin typeface="Cambria Math" panose="02040503050406030204" pitchFamily="18" charset="0"/>
                                </a:rPr>
                                <m:t>𝟐</m:t>
                              </m:r>
                              <m:r>
                                <a:rPr lang="zh-CN" altLang="en-US" sz="2800" b="1" i="1">
                                  <a:solidFill>
                                    <a:schemeClr val="bg1"/>
                                  </a:solidFill>
                                  <a:latin typeface="Cambria Math" panose="02040503050406030204" pitchFamily="18" charset="0"/>
                                </a:rPr>
                                <m:t>𝝅</m:t>
                              </m:r>
                            </m:e>
                          </m:rad>
                        </m:den>
                      </m:f>
                      <m:r>
                        <a:rPr lang="zh-CN" altLang="en-US" sz="2800" b="1" i="1">
                          <a:solidFill>
                            <a:schemeClr val="bg1"/>
                          </a:solidFill>
                          <a:latin typeface="Cambria Math" panose="02040503050406030204" pitchFamily="18" charset="0"/>
                        </a:rPr>
                        <m:t>⋅</m:t>
                      </m:r>
                      <m:sSup>
                        <m:sSupPr>
                          <m:ctrlPr>
                            <a:rPr lang="zh-CN" altLang="en-US" sz="2800" b="1" i="1">
                              <a:solidFill>
                                <a:schemeClr val="bg1"/>
                              </a:solidFill>
                              <a:latin typeface="Cambria Math" panose="02040503050406030204" pitchFamily="18" charset="0"/>
                            </a:rPr>
                          </m:ctrlPr>
                        </m:sSupPr>
                        <m:e>
                          <m:r>
                            <a:rPr lang="zh-CN" altLang="en-US" sz="2800" b="1" i="1">
                              <a:solidFill>
                                <a:schemeClr val="bg1"/>
                              </a:solidFill>
                              <a:latin typeface="Cambria Math" panose="02040503050406030204" pitchFamily="18" charset="0"/>
                            </a:rPr>
                            <m:t>ⅇ</m:t>
                          </m:r>
                        </m:e>
                        <m:sup>
                          <m:r>
                            <a:rPr lang="zh-CN" altLang="en-US" sz="2800" b="1" i="1">
                              <a:solidFill>
                                <a:schemeClr val="bg1"/>
                              </a:solidFill>
                              <a:latin typeface="Cambria Math" panose="02040503050406030204" pitchFamily="18" charset="0"/>
                            </a:rPr>
                            <m:t>−</m:t>
                          </m:r>
                          <m:f>
                            <m:fPr>
                              <m:ctrlPr>
                                <a:rPr lang="zh-CN" altLang="en-US" sz="2800" b="1" i="1">
                                  <a:solidFill>
                                    <a:schemeClr val="bg1"/>
                                  </a:solidFill>
                                  <a:latin typeface="Cambria Math" panose="02040503050406030204" pitchFamily="18" charset="0"/>
                                </a:rPr>
                              </m:ctrlPr>
                            </m:fPr>
                            <m:num>
                              <m:sSup>
                                <m:sSupPr>
                                  <m:ctrlPr>
                                    <a:rPr lang="zh-CN" altLang="en-US" sz="2800" b="1" i="1">
                                      <a:solidFill>
                                        <a:schemeClr val="bg1"/>
                                      </a:solidFill>
                                      <a:latin typeface="Cambria Math" panose="02040503050406030204" pitchFamily="18" charset="0"/>
                                    </a:rPr>
                                  </m:ctrlPr>
                                </m:sSupPr>
                                <m:e>
                                  <m:r>
                                    <a:rPr lang="zh-CN" altLang="en-US" sz="2800" b="1" i="1">
                                      <a:solidFill>
                                        <a:schemeClr val="bg1"/>
                                      </a:solidFill>
                                      <a:latin typeface="Cambria Math" panose="02040503050406030204" pitchFamily="18" charset="0"/>
                                    </a:rPr>
                                    <m:t>𝒙</m:t>
                                  </m:r>
                                </m:e>
                                <m:sup>
                                  <m:r>
                                    <a:rPr lang="zh-CN" altLang="en-US" sz="2800" b="1" i="1">
                                      <a:solidFill>
                                        <a:schemeClr val="bg1"/>
                                      </a:solidFill>
                                      <a:latin typeface="Cambria Math" panose="02040503050406030204" pitchFamily="18" charset="0"/>
                                    </a:rPr>
                                    <m:t>𝟐</m:t>
                                  </m:r>
                                </m:sup>
                              </m:sSup>
                            </m:num>
                            <m:den>
                              <m:r>
                                <a:rPr lang="zh-CN" altLang="en-US" sz="2800" b="1" i="1">
                                  <a:solidFill>
                                    <a:schemeClr val="bg1"/>
                                  </a:solidFill>
                                  <a:latin typeface="Cambria Math" panose="02040503050406030204" pitchFamily="18" charset="0"/>
                                </a:rPr>
                                <m:t>𝟐</m:t>
                              </m:r>
                              <m:sSup>
                                <m:sSupPr>
                                  <m:ctrlPr>
                                    <a:rPr lang="zh-CN" altLang="en-US" sz="2800" b="1" i="1">
                                      <a:solidFill>
                                        <a:schemeClr val="bg1"/>
                                      </a:solidFill>
                                      <a:latin typeface="Cambria Math" panose="02040503050406030204" pitchFamily="18" charset="0"/>
                                    </a:rPr>
                                  </m:ctrlPr>
                                </m:sSupPr>
                                <m:e>
                                  <m:r>
                                    <a:rPr lang="zh-CN" altLang="en-US" sz="2800" b="1" i="1">
                                      <a:solidFill>
                                        <a:schemeClr val="bg1"/>
                                      </a:solidFill>
                                      <a:latin typeface="Cambria Math" panose="02040503050406030204" pitchFamily="18" charset="0"/>
                                    </a:rPr>
                                    <m:t>𝝈</m:t>
                                  </m:r>
                                </m:e>
                                <m:sup>
                                  <m:r>
                                    <a:rPr lang="zh-CN" altLang="en-US" sz="2800" b="1" i="1">
                                      <a:solidFill>
                                        <a:schemeClr val="bg1"/>
                                      </a:solidFill>
                                      <a:latin typeface="Cambria Math" panose="02040503050406030204" pitchFamily="18" charset="0"/>
                                    </a:rPr>
                                    <m:t>𝟐</m:t>
                                  </m:r>
                                </m:sup>
                              </m:sSup>
                            </m:den>
                          </m:f>
                        </m:sup>
                      </m:sSup>
                    </m:oMath>
                  </m:oMathPara>
                </a14:m>
                <a:endParaRPr lang="zh-CN" altLang="en-US" sz="2800" b="1" i="1" dirty="0">
                  <a:solidFill>
                    <a:schemeClr val="bg1"/>
                  </a:solidFill>
                </a:endParaRPr>
              </a:p>
            </p:txBody>
          </p:sp>
        </mc:Choice>
        <mc:Fallback xmlns="">
          <p:sp>
            <p:nvSpPr>
              <p:cNvPr id="31" name="矩形 30"/>
              <p:cNvSpPr>
                <a:spLocks noRot="1" noChangeAspect="1" noMove="1" noResize="1" noEditPoints="1" noAdjustHandles="1" noChangeArrowheads="1" noChangeShapeType="1" noTextEdit="1"/>
              </p:cNvSpPr>
              <p:nvPr/>
            </p:nvSpPr>
            <p:spPr>
              <a:xfrm>
                <a:off x="1177042" y="4320986"/>
                <a:ext cx="3576123" cy="1081515"/>
              </a:xfrm>
              <a:prstGeom prst="rect">
                <a:avLst/>
              </a:prstGeom>
              <a:blipFill>
                <a:blip r:embed="rId6"/>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02746059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6"/>
                                        </p:tgtEl>
                                        <p:attrNameLst>
                                          <p:attrName>style.visibility</p:attrName>
                                        </p:attrNameLst>
                                      </p:cBhvr>
                                      <p:to>
                                        <p:strVal val="visible"/>
                                      </p:to>
                                    </p:set>
                                    <p:animEffect transition="in" filter="fade">
                                      <p:cBhvr>
                                        <p:cTn id="15" dur="500"/>
                                        <p:tgtEl>
                                          <p:spTgt spid="2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0"/>
                                        </p:tgtEl>
                                        <p:attrNameLst>
                                          <p:attrName>style.visibility</p:attrName>
                                        </p:attrNameLst>
                                      </p:cBhvr>
                                      <p:to>
                                        <p:strVal val="visible"/>
                                      </p:to>
                                    </p:set>
                                    <p:animEffect transition="in" filter="fade">
                                      <p:cBhvr>
                                        <p:cTn id="20" dur="500"/>
                                        <p:tgtEl>
                                          <p:spTgt spid="30"/>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28"/>
                                        </p:tgtEl>
                                        <p:attrNameLst>
                                          <p:attrName>style.visibility</p:attrName>
                                        </p:attrNameLst>
                                      </p:cBhvr>
                                      <p:to>
                                        <p:strVal val="visible"/>
                                      </p:to>
                                    </p:set>
                                    <p:animEffect transition="in" filter="fade">
                                      <p:cBhvr>
                                        <p:cTn id="25" dur="500"/>
                                        <p:tgtEl>
                                          <p:spTgt spid="28"/>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fade">
                                      <p:cBhvr>
                                        <p:cTn id="30" dur="500"/>
                                        <p:tgtEl>
                                          <p:spTgt spid="9"/>
                                        </p:tgtEl>
                                      </p:cBhvr>
                                    </p:animEffect>
                                  </p:childTnLst>
                                </p:cTn>
                              </p:par>
                            </p:childTnLst>
                          </p:cTn>
                        </p:par>
                        <p:par>
                          <p:cTn id="31" fill="hold">
                            <p:stCondLst>
                              <p:cond delay="500"/>
                            </p:stCondLst>
                            <p:childTnLst>
                              <p:par>
                                <p:cTn id="32" presetID="10" presetClass="entr" presetSubtype="0" fill="hold" grpId="0" nodeType="afterEffect">
                                  <p:stCondLst>
                                    <p:cond delay="0"/>
                                  </p:stCondLst>
                                  <p:childTnLst>
                                    <p:set>
                                      <p:cBhvr>
                                        <p:cTn id="33" dur="1" fill="hold">
                                          <p:stCondLst>
                                            <p:cond delay="0"/>
                                          </p:stCondLst>
                                        </p:cTn>
                                        <p:tgtEl>
                                          <p:spTgt spid="31"/>
                                        </p:tgtEl>
                                        <p:attrNameLst>
                                          <p:attrName>style.visibility</p:attrName>
                                        </p:attrNameLst>
                                      </p:cBhvr>
                                      <p:to>
                                        <p:strVal val="visible"/>
                                      </p:to>
                                    </p:set>
                                    <p:animEffect transition="in" filter="fade">
                                      <p:cBhvr>
                                        <p:cTn id="34"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animBg="1"/>
      <p:bldP spid="15" grpId="0"/>
      <p:bldP spid="31"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Block-matching illustration"/>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6040919" y="927365"/>
            <a:ext cx="5223774" cy="5223774"/>
          </a:xfrm>
          <a:prstGeom prst="rect">
            <a:avLst/>
          </a:prstGeom>
          <a:noFill/>
          <a:extLst>
            <a:ext uri="{909E8E84-426E-40DD-AFC4-6F175D3DCCD1}">
              <a14:hiddenFill xmlns:a14="http://schemas.microsoft.com/office/drawing/2010/main">
                <a:solidFill>
                  <a:srgbClr val="FFFFFF"/>
                </a:solidFill>
              </a14:hiddenFill>
            </a:ext>
          </a:extLst>
        </p:spPr>
      </p:pic>
      <p:sp>
        <p:nvSpPr>
          <p:cNvPr id="2" name="文本占位符 1"/>
          <p:cNvSpPr>
            <a:spLocks noGrp="1"/>
          </p:cNvSpPr>
          <p:nvPr>
            <p:ph type="body" sz="quarter" idx="10"/>
          </p:nvPr>
        </p:nvSpPr>
        <p:spPr/>
        <p:txBody>
          <a:bodyPr/>
          <a:lstStyle/>
          <a:p>
            <a:r>
              <a:rPr kumimoji="1" lang="zh-CN" altLang="en-US" dirty="0">
                <a:latin typeface="Century Gothic"/>
              </a:rPr>
              <a:t>选题背景</a:t>
            </a:r>
            <a:endParaRPr kumimoji="1" lang="en-US" altLang="zh-CN" dirty="0">
              <a:latin typeface="Century Gothic"/>
            </a:endParaRPr>
          </a:p>
        </p:txBody>
      </p:sp>
      <p:sp>
        <p:nvSpPr>
          <p:cNvPr id="3" name="文本占位符 2"/>
          <p:cNvSpPr>
            <a:spLocks noGrp="1"/>
          </p:cNvSpPr>
          <p:nvPr>
            <p:ph type="body" sz="quarter" idx="11"/>
          </p:nvPr>
        </p:nvSpPr>
        <p:spPr/>
        <p:txBody>
          <a:bodyPr>
            <a:normAutofit fontScale="92500" lnSpcReduction="20000"/>
          </a:bodyPr>
          <a:lstStyle/>
          <a:p>
            <a:r>
              <a:rPr lang="en-US" altLang="zh-CN" dirty="0"/>
              <a:t>01</a:t>
            </a:r>
            <a:endParaRPr lang="zh-CN" altLang="en-US" dirty="0"/>
          </a:p>
        </p:txBody>
      </p:sp>
      <p:grpSp>
        <p:nvGrpSpPr>
          <p:cNvPr id="4" name="组合 3"/>
          <p:cNvGrpSpPr/>
          <p:nvPr/>
        </p:nvGrpSpPr>
        <p:grpSpPr>
          <a:xfrm>
            <a:off x="6652460" y="1852399"/>
            <a:ext cx="2927963" cy="1046602"/>
            <a:chOff x="6635675" y="1852399"/>
            <a:chExt cx="2927963" cy="1046602"/>
          </a:xfrm>
        </p:grpSpPr>
        <p:cxnSp>
          <p:nvCxnSpPr>
            <p:cNvPr id="5" name="直线连接符 28"/>
            <p:cNvCxnSpPr/>
            <p:nvPr/>
          </p:nvCxnSpPr>
          <p:spPr>
            <a:xfrm>
              <a:off x="7765678" y="1852399"/>
              <a:ext cx="0" cy="1046602"/>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6" name="组合 20"/>
            <p:cNvGrpSpPr/>
            <p:nvPr/>
          </p:nvGrpSpPr>
          <p:grpSpPr>
            <a:xfrm>
              <a:off x="6635675" y="1852399"/>
              <a:ext cx="647034" cy="1000393"/>
              <a:chOff x="6257925" y="-9525"/>
              <a:chExt cx="1514475" cy="2341563"/>
            </a:xfrm>
            <a:solidFill>
              <a:schemeClr val="tx1"/>
            </a:solidFill>
          </p:grpSpPr>
          <p:sp>
            <p:nvSpPr>
              <p:cNvPr id="10" name="Freeform 6"/>
              <p:cNvSpPr>
                <a:spLocks/>
              </p:cNvSpPr>
              <p:nvPr/>
            </p:nvSpPr>
            <p:spPr bwMode="auto">
              <a:xfrm>
                <a:off x="6551613" y="-9525"/>
                <a:ext cx="484188" cy="327025"/>
              </a:xfrm>
              <a:custGeom>
                <a:avLst/>
                <a:gdLst>
                  <a:gd name="T0" fmla="*/ 25 w 652"/>
                  <a:gd name="T1" fmla="*/ 406 h 440"/>
                  <a:gd name="T2" fmla="*/ 25 w 652"/>
                  <a:gd name="T3" fmla="*/ 406 h 440"/>
                  <a:gd name="T4" fmla="*/ 98 w 652"/>
                  <a:gd name="T5" fmla="*/ 425 h 440"/>
                  <a:gd name="T6" fmla="*/ 618 w 652"/>
                  <a:gd name="T7" fmla="*/ 125 h 440"/>
                  <a:gd name="T8" fmla="*/ 637 w 652"/>
                  <a:gd name="T9" fmla="*/ 52 h 440"/>
                  <a:gd name="T10" fmla="*/ 626 w 652"/>
                  <a:gd name="T11" fmla="*/ 33 h 440"/>
                  <a:gd name="T12" fmla="*/ 554 w 652"/>
                  <a:gd name="T13" fmla="*/ 14 h 440"/>
                  <a:gd name="T14" fmla="*/ 34 w 652"/>
                  <a:gd name="T15" fmla="*/ 314 h 440"/>
                  <a:gd name="T16" fmla="*/ 14 w 652"/>
                  <a:gd name="T17" fmla="*/ 386 h 440"/>
                  <a:gd name="T18" fmla="*/ 25 w 652"/>
                  <a:gd name="T19" fmla="*/ 406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2" h="440">
                    <a:moveTo>
                      <a:pt x="25" y="406"/>
                    </a:moveTo>
                    <a:lnTo>
                      <a:pt x="25" y="406"/>
                    </a:lnTo>
                    <a:cubicBezTo>
                      <a:pt x="40" y="431"/>
                      <a:pt x="73" y="440"/>
                      <a:pt x="98" y="425"/>
                    </a:cubicBezTo>
                    <a:lnTo>
                      <a:pt x="618" y="125"/>
                    </a:lnTo>
                    <a:cubicBezTo>
                      <a:pt x="643" y="111"/>
                      <a:pt x="652" y="78"/>
                      <a:pt x="637" y="52"/>
                    </a:cubicBezTo>
                    <a:lnTo>
                      <a:pt x="626" y="33"/>
                    </a:lnTo>
                    <a:cubicBezTo>
                      <a:pt x="612" y="9"/>
                      <a:pt x="579" y="0"/>
                      <a:pt x="554" y="14"/>
                    </a:cubicBezTo>
                    <a:lnTo>
                      <a:pt x="34" y="314"/>
                    </a:lnTo>
                    <a:cubicBezTo>
                      <a:pt x="8" y="328"/>
                      <a:pt x="0" y="361"/>
                      <a:pt x="14" y="386"/>
                    </a:cubicBezTo>
                    <a:lnTo>
                      <a:pt x="25" y="40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1" name="Freeform 7"/>
              <p:cNvSpPr>
                <a:spLocks noEditPoints="1"/>
              </p:cNvSpPr>
              <p:nvPr/>
            </p:nvSpPr>
            <p:spPr bwMode="auto">
              <a:xfrm>
                <a:off x="6257925" y="53975"/>
                <a:ext cx="1339850" cy="2278063"/>
              </a:xfrm>
              <a:custGeom>
                <a:avLst/>
                <a:gdLst>
                  <a:gd name="T0" fmla="*/ 404 w 1804"/>
                  <a:gd name="T1" fmla="*/ 2367 h 3072"/>
                  <a:gd name="T2" fmla="*/ 404 w 1804"/>
                  <a:gd name="T3" fmla="*/ 2367 h 3072"/>
                  <a:gd name="T4" fmla="*/ 550 w 1804"/>
                  <a:gd name="T5" fmla="*/ 2513 h 3072"/>
                  <a:gd name="T6" fmla="*/ 404 w 1804"/>
                  <a:gd name="T7" fmla="*/ 2659 h 3072"/>
                  <a:gd name="T8" fmla="*/ 259 w 1804"/>
                  <a:gd name="T9" fmla="*/ 2513 h 3072"/>
                  <a:gd name="T10" fmla="*/ 404 w 1804"/>
                  <a:gd name="T11" fmla="*/ 2367 h 3072"/>
                  <a:gd name="T12" fmla="*/ 29 w 1804"/>
                  <a:gd name="T13" fmla="*/ 2058 h 3072"/>
                  <a:gd name="T14" fmla="*/ 29 w 1804"/>
                  <a:gd name="T15" fmla="*/ 2058 h 3072"/>
                  <a:gd name="T16" fmla="*/ 29 w 1804"/>
                  <a:gd name="T17" fmla="*/ 2801 h 3072"/>
                  <a:gd name="T18" fmla="*/ 29 w 1804"/>
                  <a:gd name="T19" fmla="*/ 2952 h 3072"/>
                  <a:gd name="T20" fmla="*/ 29 w 1804"/>
                  <a:gd name="T21" fmla="*/ 3018 h 3072"/>
                  <a:gd name="T22" fmla="*/ 82 w 1804"/>
                  <a:gd name="T23" fmla="*/ 3072 h 3072"/>
                  <a:gd name="T24" fmla="*/ 1679 w 1804"/>
                  <a:gd name="T25" fmla="*/ 3072 h 3072"/>
                  <a:gd name="T26" fmla="*/ 1732 w 1804"/>
                  <a:gd name="T27" fmla="*/ 3018 h 3072"/>
                  <a:gd name="T28" fmla="*/ 1732 w 1804"/>
                  <a:gd name="T29" fmla="*/ 2801 h 3072"/>
                  <a:gd name="T30" fmla="*/ 1679 w 1804"/>
                  <a:gd name="T31" fmla="*/ 2747 h 3072"/>
                  <a:gd name="T32" fmla="*/ 871 w 1804"/>
                  <a:gd name="T33" fmla="*/ 2747 h 3072"/>
                  <a:gd name="T34" fmla="*/ 762 w 1804"/>
                  <a:gd name="T35" fmla="*/ 2347 h 3072"/>
                  <a:gd name="T36" fmla="*/ 313 w 1804"/>
                  <a:gd name="T37" fmla="*/ 2058 h 3072"/>
                  <a:gd name="T38" fmla="*/ 819 w 1804"/>
                  <a:gd name="T39" fmla="*/ 905 h 3072"/>
                  <a:gd name="T40" fmla="*/ 1178 w 1804"/>
                  <a:gd name="T41" fmla="*/ 1526 h 3072"/>
                  <a:gd name="T42" fmla="*/ 1163 w 1804"/>
                  <a:gd name="T43" fmla="*/ 1535 h 3072"/>
                  <a:gd name="T44" fmla="*/ 1143 w 1804"/>
                  <a:gd name="T45" fmla="*/ 1608 h 3072"/>
                  <a:gd name="T46" fmla="*/ 1216 w 1804"/>
                  <a:gd name="T47" fmla="*/ 1627 h 3072"/>
                  <a:gd name="T48" fmla="*/ 1282 w 1804"/>
                  <a:gd name="T49" fmla="*/ 1589 h 3072"/>
                  <a:gd name="T50" fmla="*/ 1442 w 1804"/>
                  <a:gd name="T51" fmla="*/ 1646 h 3072"/>
                  <a:gd name="T52" fmla="*/ 1673 w 1804"/>
                  <a:gd name="T53" fmla="*/ 1513 h 3072"/>
                  <a:gd name="T54" fmla="*/ 1703 w 1804"/>
                  <a:gd name="T55" fmla="*/ 1346 h 3072"/>
                  <a:gd name="T56" fmla="*/ 1769 w 1804"/>
                  <a:gd name="T57" fmla="*/ 1308 h 3072"/>
                  <a:gd name="T58" fmla="*/ 1789 w 1804"/>
                  <a:gd name="T59" fmla="*/ 1235 h 3072"/>
                  <a:gd name="T60" fmla="*/ 1716 w 1804"/>
                  <a:gd name="T61" fmla="*/ 1215 h 3072"/>
                  <a:gd name="T62" fmla="*/ 1701 w 1804"/>
                  <a:gd name="T63" fmla="*/ 1224 h 3072"/>
                  <a:gd name="T64" fmla="*/ 1145 w 1804"/>
                  <a:gd name="T65" fmla="*/ 261 h 3072"/>
                  <a:gd name="T66" fmla="*/ 1260 w 1804"/>
                  <a:gd name="T67" fmla="*/ 195 h 3072"/>
                  <a:gd name="T68" fmla="*/ 1280 w 1804"/>
                  <a:gd name="T69" fmla="*/ 122 h 3072"/>
                  <a:gd name="T70" fmla="*/ 1229 w 1804"/>
                  <a:gd name="T71" fmla="*/ 34 h 3072"/>
                  <a:gd name="T72" fmla="*/ 1156 w 1804"/>
                  <a:gd name="T73" fmla="*/ 15 h 3072"/>
                  <a:gd name="T74" fmla="*/ 403 w 1804"/>
                  <a:gd name="T75" fmla="*/ 450 h 3072"/>
                  <a:gd name="T76" fmla="*/ 383 w 1804"/>
                  <a:gd name="T77" fmla="*/ 522 h 3072"/>
                  <a:gd name="T78" fmla="*/ 434 w 1804"/>
                  <a:gd name="T79" fmla="*/ 610 h 3072"/>
                  <a:gd name="T80" fmla="*/ 507 w 1804"/>
                  <a:gd name="T81" fmla="*/ 630 h 3072"/>
                  <a:gd name="T82" fmla="*/ 622 w 1804"/>
                  <a:gd name="T83" fmla="*/ 564 h 3072"/>
                  <a:gd name="T84" fmla="*/ 711 w 1804"/>
                  <a:gd name="T85" fmla="*/ 718 h 3072"/>
                  <a:gd name="T86" fmla="*/ 29 w 1804"/>
                  <a:gd name="T87" fmla="*/ 2058 h 3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04" h="3072">
                    <a:moveTo>
                      <a:pt x="404" y="2367"/>
                    </a:moveTo>
                    <a:lnTo>
                      <a:pt x="404" y="2367"/>
                    </a:lnTo>
                    <a:cubicBezTo>
                      <a:pt x="485" y="2367"/>
                      <a:pt x="550" y="2432"/>
                      <a:pt x="550" y="2513"/>
                    </a:cubicBezTo>
                    <a:cubicBezTo>
                      <a:pt x="550" y="2593"/>
                      <a:pt x="485" y="2659"/>
                      <a:pt x="404" y="2659"/>
                    </a:cubicBezTo>
                    <a:cubicBezTo>
                      <a:pt x="324" y="2659"/>
                      <a:pt x="259" y="2593"/>
                      <a:pt x="259" y="2513"/>
                    </a:cubicBezTo>
                    <a:cubicBezTo>
                      <a:pt x="259" y="2432"/>
                      <a:pt x="324" y="2367"/>
                      <a:pt x="404" y="2367"/>
                    </a:cubicBezTo>
                    <a:close/>
                    <a:moveTo>
                      <a:pt x="29" y="2058"/>
                    </a:moveTo>
                    <a:lnTo>
                      <a:pt x="29" y="2058"/>
                    </a:lnTo>
                    <a:lnTo>
                      <a:pt x="29" y="2801"/>
                    </a:lnTo>
                    <a:lnTo>
                      <a:pt x="29" y="2952"/>
                    </a:lnTo>
                    <a:lnTo>
                      <a:pt x="29" y="3018"/>
                    </a:lnTo>
                    <a:cubicBezTo>
                      <a:pt x="29" y="3048"/>
                      <a:pt x="53" y="3072"/>
                      <a:pt x="82" y="3072"/>
                    </a:cubicBezTo>
                    <a:lnTo>
                      <a:pt x="1679" y="3072"/>
                    </a:lnTo>
                    <a:cubicBezTo>
                      <a:pt x="1708" y="3072"/>
                      <a:pt x="1732" y="3048"/>
                      <a:pt x="1732" y="3018"/>
                    </a:cubicBezTo>
                    <a:lnTo>
                      <a:pt x="1732" y="2801"/>
                    </a:lnTo>
                    <a:cubicBezTo>
                      <a:pt x="1732" y="2771"/>
                      <a:pt x="1708" y="2747"/>
                      <a:pt x="1679" y="2747"/>
                    </a:cubicBezTo>
                    <a:lnTo>
                      <a:pt x="871" y="2747"/>
                    </a:lnTo>
                    <a:cubicBezTo>
                      <a:pt x="872" y="2652"/>
                      <a:pt x="854" y="2509"/>
                      <a:pt x="762" y="2347"/>
                    </a:cubicBezTo>
                    <a:cubicBezTo>
                      <a:pt x="598" y="2058"/>
                      <a:pt x="313" y="2058"/>
                      <a:pt x="313" y="2058"/>
                    </a:cubicBezTo>
                    <a:cubicBezTo>
                      <a:pt x="349" y="1207"/>
                      <a:pt x="743" y="947"/>
                      <a:pt x="819" y="905"/>
                    </a:cubicBezTo>
                    <a:lnTo>
                      <a:pt x="1178" y="1526"/>
                    </a:lnTo>
                    <a:lnTo>
                      <a:pt x="1163" y="1535"/>
                    </a:lnTo>
                    <a:cubicBezTo>
                      <a:pt x="1137" y="1550"/>
                      <a:pt x="1128" y="1582"/>
                      <a:pt x="1143" y="1608"/>
                    </a:cubicBezTo>
                    <a:cubicBezTo>
                      <a:pt x="1158" y="1633"/>
                      <a:pt x="1191" y="1642"/>
                      <a:pt x="1216" y="1627"/>
                    </a:cubicBezTo>
                    <a:lnTo>
                      <a:pt x="1282" y="1589"/>
                    </a:lnTo>
                    <a:lnTo>
                      <a:pt x="1442" y="1646"/>
                    </a:lnTo>
                    <a:lnTo>
                      <a:pt x="1673" y="1513"/>
                    </a:lnTo>
                    <a:lnTo>
                      <a:pt x="1703" y="1346"/>
                    </a:lnTo>
                    <a:lnTo>
                      <a:pt x="1769" y="1308"/>
                    </a:lnTo>
                    <a:cubicBezTo>
                      <a:pt x="1795" y="1293"/>
                      <a:pt x="1804" y="1260"/>
                      <a:pt x="1789" y="1235"/>
                    </a:cubicBezTo>
                    <a:cubicBezTo>
                      <a:pt x="1774" y="1210"/>
                      <a:pt x="1741" y="1201"/>
                      <a:pt x="1716" y="1215"/>
                    </a:cubicBezTo>
                    <a:lnTo>
                      <a:pt x="1701" y="1224"/>
                    </a:lnTo>
                    <a:lnTo>
                      <a:pt x="1145" y="261"/>
                    </a:lnTo>
                    <a:lnTo>
                      <a:pt x="1260" y="195"/>
                    </a:lnTo>
                    <a:cubicBezTo>
                      <a:pt x="1286" y="180"/>
                      <a:pt x="1294" y="148"/>
                      <a:pt x="1280" y="122"/>
                    </a:cubicBezTo>
                    <a:lnTo>
                      <a:pt x="1229" y="34"/>
                    </a:lnTo>
                    <a:cubicBezTo>
                      <a:pt x="1214" y="9"/>
                      <a:pt x="1181" y="0"/>
                      <a:pt x="1156" y="15"/>
                    </a:cubicBezTo>
                    <a:lnTo>
                      <a:pt x="403" y="450"/>
                    </a:lnTo>
                    <a:cubicBezTo>
                      <a:pt x="377" y="464"/>
                      <a:pt x="368" y="497"/>
                      <a:pt x="383" y="522"/>
                    </a:cubicBezTo>
                    <a:lnTo>
                      <a:pt x="434" y="610"/>
                    </a:lnTo>
                    <a:cubicBezTo>
                      <a:pt x="449" y="636"/>
                      <a:pt x="481" y="645"/>
                      <a:pt x="507" y="630"/>
                    </a:cubicBezTo>
                    <a:lnTo>
                      <a:pt x="622" y="564"/>
                    </a:lnTo>
                    <a:lnTo>
                      <a:pt x="711" y="718"/>
                    </a:lnTo>
                    <a:cubicBezTo>
                      <a:pt x="0" y="1092"/>
                      <a:pt x="29" y="2058"/>
                      <a:pt x="29" y="205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2" name="Freeform 8"/>
              <p:cNvSpPr>
                <a:spLocks/>
              </p:cNvSpPr>
              <p:nvPr/>
            </p:nvSpPr>
            <p:spPr bwMode="auto">
              <a:xfrm>
                <a:off x="7080250" y="1238250"/>
                <a:ext cx="692150" cy="438150"/>
              </a:xfrm>
              <a:custGeom>
                <a:avLst/>
                <a:gdLst>
                  <a:gd name="T0" fmla="*/ 15 w 931"/>
                  <a:gd name="T1" fmla="*/ 555 h 589"/>
                  <a:gd name="T2" fmla="*/ 15 w 931"/>
                  <a:gd name="T3" fmla="*/ 555 h 589"/>
                  <a:gd name="T4" fmla="*/ 15 w 931"/>
                  <a:gd name="T5" fmla="*/ 555 h 589"/>
                  <a:gd name="T6" fmla="*/ 88 w 931"/>
                  <a:gd name="T7" fmla="*/ 574 h 589"/>
                  <a:gd name="T8" fmla="*/ 897 w 931"/>
                  <a:gd name="T9" fmla="*/ 107 h 589"/>
                  <a:gd name="T10" fmla="*/ 916 w 931"/>
                  <a:gd name="T11" fmla="*/ 35 h 589"/>
                  <a:gd name="T12" fmla="*/ 916 w 931"/>
                  <a:gd name="T13" fmla="*/ 35 h 589"/>
                  <a:gd name="T14" fmla="*/ 843 w 931"/>
                  <a:gd name="T15" fmla="*/ 15 h 589"/>
                  <a:gd name="T16" fmla="*/ 35 w 931"/>
                  <a:gd name="T17" fmla="*/ 482 h 589"/>
                  <a:gd name="T18" fmla="*/ 15 w 931"/>
                  <a:gd name="T19" fmla="*/ 555 h 5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1" h="589">
                    <a:moveTo>
                      <a:pt x="15" y="555"/>
                    </a:moveTo>
                    <a:lnTo>
                      <a:pt x="15" y="555"/>
                    </a:lnTo>
                    <a:lnTo>
                      <a:pt x="15" y="555"/>
                    </a:lnTo>
                    <a:cubicBezTo>
                      <a:pt x="30" y="580"/>
                      <a:pt x="62" y="589"/>
                      <a:pt x="88" y="574"/>
                    </a:cubicBezTo>
                    <a:lnTo>
                      <a:pt x="897" y="107"/>
                    </a:lnTo>
                    <a:cubicBezTo>
                      <a:pt x="922" y="93"/>
                      <a:pt x="931" y="60"/>
                      <a:pt x="916" y="35"/>
                    </a:cubicBezTo>
                    <a:lnTo>
                      <a:pt x="916" y="35"/>
                    </a:lnTo>
                    <a:cubicBezTo>
                      <a:pt x="902" y="9"/>
                      <a:pt x="869" y="0"/>
                      <a:pt x="843" y="15"/>
                    </a:cubicBezTo>
                    <a:lnTo>
                      <a:pt x="35" y="482"/>
                    </a:lnTo>
                    <a:cubicBezTo>
                      <a:pt x="9" y="497"/>
                      <a:pt x="0" y="529"/>
                      <a:pt x="15" y="55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nvGrpSpPr>
            <p:cNvPr id="7" name="组 52"/>
            <p:cNvGrpSpPr/>
            <p:nvPr/>
          </p:nvGrpSpPr>
          <p:grpSpPr>
            <a:xfrm>
              <a:off x="7882625" y="1897514"/>
              <a:ext cx="1681013" cy="757168"/>
              <a:chOff x="1089462" y="1294982"/>
              <a:chExt cx="1681013" cy="757168"/>
            </a:xfrm>
          </p:grpSpPr>
          <p:sp>
            <p:nvSpPr>
              <p:cNvPr id="8" name="文本框 8"/>
              <p:cNvSpPr txBox="1"/>
              <p:nvPr/>
            </p:nvSpPr>
            <p:spPr>
              <a:xfrm>
                <a:off x="1089463" y="1679740"/>
                <a:ext cx="1681012" cy="37241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sz="1400" dirty="0">
                    <a:solidFill>
                      <a:srgbClr val="404040"/>
                    </a:solidFill>
                  </a:rPr>
                  <a:t>BM3D</a:t>
                </a:r>
                <a:r>
                  <a:rPr lang="zh-CN" altLang="en-US" sz="1400" dirty="0">
                    <a:solidFill>
                      <a:srgbClr val="404040"/>
                    </a:solidFill>
                  </a:rPr>
                  <a:t>，</a:t>
                </a:r>
                <a:r>
                  <a:rPr lang="en-US" altLang="zh-CN" sz="1400" dirty="0">
                    <a:solidFill>
                      <a:srgbClr val="404040"/>
                    </a:solidFill>
                  </a:rPr>
                  <a:t>LSSC</a:t>
                </a:r>
                <a:r>
                  <a:rPr lang="zh-CN" altLang="en-US" sz="1400" dirty="0">
                    <a:solidFill>
                      <a:srgbClr val="404040"/>
                    </a:solidFill>
                  </a:rPr>
                  <a:t>等</a:t>
                </a:r>
                <a:endParaRPr lang="en-US" altLang="zh-CN" sz="1400" dirty="0">
                  <a:solidFill>
                    <a:srgbClr val="404040"/>
                  </a:solidFill>
                </a:endParaRPr>
              </a:p>
            </p:txBody>
          </p:sp>
          <p:sp>
            <p:nvSpPr>
              <p:cNvPr id="9" name="矩形 8"/>
              <p:cNvSpPr/>
              <p:nvPr/>
            </p:nvSpPr>
            <p:spPr>
              <a:xfrm>
                <a:off x="1089462" y="1294982"/>
                <a:ext cx="1569660" cy="369332"/>
              </a:xfrm>
              <a:prstGeom prst="rect">
                <a:avLst/>
              </a:prstGeom>
            </p:spPr>
            <p:txBody>
              <a:bodyPr wrap="none">
                <a:spAutoFit/>
              </a:bodyPr>
              <a:lstStyle/>
              <a:p>
                <a:r>
                  <a:rPr lang="zh-CN" altLang="en-US" b="1" dirty="0">
                    <a:solidFill>
                      <a:schemeClr val="accent1">
                        <a:lumMod val="75000"/>
                      </a:schemeClr>
                    </a:solidFill>
                  </a:rPr>
                  <a:t>新的去噪方法</a:t>
                </a:r>
              </a:p>
            </p:txBody>
          </p:sp>
        </p:grpSp>
      </p:grpSp>
      <p:sp>
        <p:nvSpPr>
          <p:cNvPr id="13" name="文本框 12"/>
          <p:cNvSpPr txBox="1"/>
          <p:nvPr/>
        </p:nvSpPr>
        <p:spPr>
          <a:xfrm>
            <a:off x="688571" y="3169920"/>
            <a:ext cx="4493029" cy="646331"/>
          </a:xfrm>
          <a:prstGeom prst="rect">
            <a:avLst/>
          </a:prstGeom>
          <a:noFill/>
        </p:spPr>
        <p:txBody>
          <a:bodyPr wrap="square" rtlCol="0">
            <a:spAutoFit/>
          </a:bodyPr>
          <a:lstStyle/>
          <a:p>
            <a:r>
              <a:rPr lang="en-US" altLang="zh-CN" sz="3600" dirty="0">
                <a:solidFill>
                  <a:srgbClr val="376092"/>
                </a:solidFill>
              </a:rPr>
              <a:t>BM3D</a:t>
            </a:r>
            <a:r>
              <a:rPr lang="zh-CN" altLang="en-US" sz="3600" dirty="0">
                <a:solidFill>
                  <a:srgbClr val="376092"/>
                </a:solidFill>
              </a:rPr>
              <a:t>算法</a:t>
            </a:r>
            <a:endParaRPr lang="en-US" altLang="zh-CN" sz="3600" dirty="0">
              <a:solidFill>
                <a:srgbClr val="376092"/>
              </a:solidFill>
            </a:endParaRPr>
          </a:p>
        </p:txBody>
      </p:sp>
      <p:sp>
        <p:nvSpPr>
          <p:cNvPr id="14" name="矩形 13"/>
          <p:cNvSpPr/>
          <p:nvPr/>
        </p:nvSpPr>
        <p:spPr>
          <a:xfrm>
            <a:off x="688571" y="3816251"/>
            <a:ext cx="3304309" cy="1477328"/>
          </a:xfrm>
          <a:prstGeom prst="rect">
            <a:avLst/>
          </a:prstGeom>
        </p:spPr>
        <p:txBody>
          <a:bodyPr wrap="square">
            <a:spAutoFit/>
          </a:bodyPr>
          <a:lstStyle/>
          <a:p>
            <a:endParaRPr lang="en-US" altLang="zh-CN" dirty="0"/>
          </a:p>
          <a:p>
            <a:r>
              <a:rPr lang="zh-CN" altLang="en-US" dirty="0"/>
              <a:t>基于非局部自相似性模型。能够获得较好的去噪效果。</a:t>
            </a:r>
            <a:endParaRPr lang="en-US" altLang="zh-CN" dirty="0"/>
          </a:p>
          <a:p>
            <a:endParaRPr lang="en-US" altLang="zh-CN" dirty="0"/>
          </a:p>
          <a:p>
            <a:r>
              <a:rPr lang="zh-CN" altLang="en-US" dirty="0"/>
              <a:t>缺点：运算量很大</a:t>
            </a:r>
          </a:p>
        </p:txBody>
      </p:sp>
      <p:sp>
        <p:nvSpPr>
          <p:cNvPr id="15" name="文本框 14"/>
          <p:cNvSpPr txBox="1"/>
          <p:nvPr/>
        </p:nvSpPr>
        <p:spPr>
          <a:xfrm>
            <a:off x="886691" y="1558960"/>
            <a:ext cx="1980029" cy="523220"/>
          </a:xfrm>
          <a:prstGeom prst="rect">
            <a:avLst/>
          </a:prstGeom>
          <a:noFill/>
        </p:spPr>
        <p:txBody>
          <a:bodyPr wrap="none" rtlCol="0">
            <a:spAutoFit/>
          </a:bodyPr>
          <a:lstStyle/>
          <a:p>
            <a:r>
              <a:rPr lang="zh-CN" altLang="en-US" sz="2800" dirty="0">
                <a:solidFill>
                  <a:srgbClr val="2D4E77"/>
                </a:solidFill>
              </a:rPr>
              <a:t>空间域去噪</a:t>
            </a:r>
          </a:p>
        </p:txBody>
      </p:sp>
      <p:sp>
        <p:nvSpPr>
          <p:cNvPr id="16" name="文本框 15"/>
          <p:cNvSpPr txBox="1"/>
          <p:nvPr/>
        </p:nvSpPr>
        <p:spPr>
          <a:xfrm>
            <a:off x="886691" y="2266846"/>
            <a:ext cx="1620957" cy="523220"/>
          </a:xfrm>
          <a:prstGeom prst="rect">
            <a:avLst/>
          </a:prstGeom>
          <a:noFill/>
        </p:spPr>
        <p:txBody>
          <a:bodyPr wrap="none" rtlCol="0">
            <a:spAutoFit/>
          </a:bodyPr>
          <a:lstStyle/>
          <a:p>
            <a:r>
              <a:rPr lang="zh-CN" altLang="en-US" sz="2800" dirty="0">
                <a:solidFill>
                  <a:srgbClr val="2D4E77"/>
                </a:solidFill>
              </a:rPr>
              <a:t>频域去噪</a:t>
            </a:r>
          </a:p>
        </p:txBody>
      </p:sp>
    </p:spTree>
    <p:extLst>
      <p:ext uri="{BB962C8B-B14F-4D97-AF65-F5344CB8AC3E}">
        <p14:creationId xmlns:p14="http://schemas.microsoft.com/office/powerpoint/2010/main" val="1086440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500"/>
                                        <p:tgtEl>
                                          <p:spTgt spid="16"/>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childTnLst>
                          </p:cTn>
                        </p:par>
                        <p:par>
                          <p:cTn id="17" fill="hold">
                            <p:stCondLst>
                              <p:cond delay="500"/>
                            </p:stCondLst>
                            <p:childTnLst>
                              <p:par>
                                <p:cTn id="18" presetID="35" presetClass="path" presetSubtype="0" accel="50000" decel="50000" fill="hold" nodeType="afterEffect">
                                  <p:stCondLst>
                                    <p:cond delay="0"/>
                                  </p:stCondLst>
                                  <p:childTnLst>
                                    <p:animMotion origin="layout" path="M 4.79167E-6 3.7037E-6 L -0.47383 3.7037E-6 " pathEditMode="relative" rAng="0" ptsTypes="AA">
                                      <p:cBhvr>
                                        <p:cTn id="19" dur="1000" fill="hold"/>
                                        <p:tgtEl>
                                          <p:spTgt spid="4"/>
                                        </p:tgtEl>
                                        <p:attrNameLst>
                                          <p:attrName>ppt_x</p:attrName>
                                          <p:attrName>ppt_y</p:attrName>
                                        </p:attrNameLst>
                                      </p:cBhvr>
                                      <p:rCtr x="-23698" y="0"/>
                                    </p:animMotion>
                                  </p:childTnLst>
                                </p:cTn>
                              </p:par>
                              <p:par>
                                <p:cTn id="20" presetID="10" presetClass="exit" presetSubtype="0" fill="hold" grpId="1" nodeType="withEffect">
                                  <p:stCondLst>
                                    <p:cond delay="0"/>
                                  </p:stCondLst>
                                  <p:childTnLst>
                                    <p:animEffect transition="out" filter="fade">
                                      <p:cBhvr>
                                        <p:cTn id="21" dur="500"/>
                                        <p:tgtEl>
                                          <p:spTgt spid="15"/>
                                        </p:tgtEl>
                                      </p:cBhvr>
                                    </p:animEffect>
                                    <p:set>
                                      <p:cBhvr>
                                        <p:cTn id="22" dur="1" fill="hold">
                                          <p:stCondLst>
                                            <p:cond delay="499"/>
                                          </p:stCondLst>
                                        </p:cTn>
                                        <p:tgtEl>
                                          <p:spTgt spid="15"/>
                                        </p:tgtEl>
                                        <p:attrNameLst>
                                          <p:attrName>style.visibility</p:attrName>
                                        </p:attrNameLst>
                                      </p:cBhvr>
                                      <p:to>
                                        <p:strVal val="hidden"/>
                                      </p:to>
                                    </p:set>
                                  </p:childTnLst>
                                </p:cTn>
                              </p:par>
                              <p:par>
                                <p:cTn id="23" presetID="10" presetClass="exit" presetSubtype="0" fill="hold" grpId="1" nodeType="withEffect">
                                  <p:stCondLst>
                                    <p:cond delay="0"/>
                                  </p:stCondLst>
                                  <p:childTnLst>
                                    <p:animEffect transition="out" filter="fade">
                                      <p:cBhvr>
                                        <p:cTn id="24" dur="500"/>
                                        <p:tgtEl>
                                          <p:spTgt spid="16"/>
                                        </p:tgtEl>
                                      </p:cBhvr>
                                    </p:animEffect>
                                    <p:set>
                                      <p:cBhvr>
                                        <p:cTn id="25" dur="1" fill="hold">
                                          <p:stCondLst>
                                            <p:cond delay="499"/>
                                          </p:stCondLst>
                                        </p:cTn>
                                        <p:tgtEl>
                                          <p:spTgt spid="16"/>
                                        </p:tgtEl>
                                        <p:attrNameLst>
                                          <p:attrName>style.visibility</p:attrName>
                                        </p:attrNameLst>
                                      </p:cBhvr>
                                      <p:to>
                                        <p:strVal val="hidden"/>
                                      </p:to>
                                    </p:set>
                                  </p:childTnLst>
                                </p:cTn>
                              </p:par>
                              <p:par>
                                <p:cTn id="26" presetID="10" presetClass="entr" presetSubtype="0" fill="hold" nodeType="withEffect">
                                  <p:stCondLst>
                                    <p:cond delay="750"/>
                                  </p:stCondLst>
                                  <p:childTnLst>
                                    <p:set>
                                      <p:cBhvr>
                                        <p:cTn id="27" dur="1" fill="hold">
                                          <p:stCondLst>
                                            <p:cond delay="0"/>
                                          </p:stCondLst>
                                        </p:cTn>
                                        <p:tgtEl>
                                          <p:spTgt spid="1026"/>
                                        </p:tgtEl>
                                        <p:attrNameLst>
                                          <p:attrName>style.visibility</p:attrName>
                                        </p:attrNameLst>
                                      </p:cBhvr>
                                      <p:to>
                                        <p:strVal val="visible"/>
                                      </p:to>
                                    </p:set>
                                    <p:animEffect transition="in" filter="fade">
                                      <p:cBhvr>
                                        <p:cTn id="28" dur="500"/>
                                        <p:tgtEl>
                                          <p:spTgt spid="1026"/>
                                        </p:tgtEl>
                                      </p:cBhvr>
                                    </p:animEffect>
                                  </p:childTnLst>
                                </p:cTn>
                              </p:par>
                            </p:childTnLst>
                          </p:cTn>
                        </p:par>
                        <p:par>
                          <p:cTn id="29" fill="hold">
                            <p:stCondLst>
                              <p:cond delay="1750"/>
                            </p:stCondLst>
                            <p:childTnLst>
                              <p:par>
                                <p:cTn id="30" presetID="10" presetClass="entr" presetSubtype="0" fill="hold" grpId="0" nodeType="after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childTnLst>
                          </p:cTn>
                        </p:par>
                        <p:par>
                          <p:cTn id="33" fill="hold">
                            <p:stCondLst>
                              <p:cond delay="2250"/>
                            </p:stCondLst>
                            <p:childTnLst>
                              <p:par>
                                <p:cTn id="34" presetID="10" presetClass="entr" presetSubtype="0" fill="hold" grpId="0" nodeType="afterEffect">
                                  <p:stCondLst>
                                    <p:cond delay="0"/>
                                  </p:stCondLst>
                                  <p:iterate type="wd">
                                    <p:tmPct val="10000"/>
                                  </p:iterate>
                                  <p:childTnLst>
                                    <p:set>
                                      <p:cBhvr>
                                        <p:cTn id="35" dur="1" fill="hold">
                                          <p:stCondLst>
                                            <p:cond delay="0"/>
                                          </p:stCondLst>
                                        </p:cTn>
                                        <p:tgtEl>
                                          <p:spTgt spid="14"/>
                                        </p:tgtEl>
                                        <p:attrNameLst>
                                          <p:attrName>style.visibility</p:attrName>
                                        </p:attrNameLst>
                                      </p:cBhvr>
                                      <p:to>
                                        <p:strVal val="visible"/>
                                      </p:to>
                                    </p:set>
                                    <p:animEffect transition="in" filter="fade">
                                      <p:cBhvr>
                                        <p:cTn id="3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P spid="15" grpId="1"/>
      <p:bldP spid="16" grpId="0"/>
      <p:bldP spid="16"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zh-CN" altLang="en-US" dirty="0">
                <a:latin typeface="Century Gothic"/>
              </a:rPr>
              <a:t>选题背景</a:t>
            </a:r>
            <a:endParaRPr kumimoji="1" lang="en-US" altLang="zh-CN" dirty="0">
              <a:latin typeface="Century Gothic"/>
            </a:endParaRPr>
          </a:p>
        </p:txBody>
      </p:sp>
      <p:sp>
        <p:nvSpPr>
          <p:cNvPr id="3" name="文本占位符 2"/>
          <p:cNvSpPr>
            <a:spLocks noGrp="1"/>
          </p:cNvSpPr>
          <p:nvPr>
            <p:ph type="body" sz="quarter" idx="11"/>
          </p:nvPr>
        </p:nvSpPr>
        <p:spPr/>
        <p:txBody>
          <a:bodyPr>
            <a:normAutofit fontScale="92500" lnSpcReduction="20000"/>
          </a:bodyPr>
          <a:lstStyle/>
          <a:p>
            <a:r>
              <a:rPr lang="en-US" altLang="zh-CN" dirty="0"/>
              <a:t>01</a:t>
            </a:r>
            <a:endParaRPr lang="zh-CN" altLang="en-US" dirty="0"/>
          </a:p>
        </p:txBody>
      </p:sp>
      <p:grpSp>
        <p:nvGrpSpPr>
          <p:cNvPr id="188" name="组合 187"/>
          <p:cNvGrpSpPr/>
          <p:nvPr/>
        </p:nvGrpSpPr>
        <p:grpSpPr>
          <a:xfrm>
            <a:off x="3387090" y="2308558"/>
            <a:ext cx="205740" cy="970582"/>
            <a:chOff x="3387090" y="1622758"/>
            <a:chExt cx="205740" cy="970582"/>
          </a:xfrm>
        </p:grpSpPr>
        <p:sp>
          <p:nvSpPr>
            <p:cNvPr id="8" name="椭圆 7"/>
            <p:cNvSpPr/>
            <p:nvPr/>
          </p:nvSpPr>
          <p:spPr>
            <a:xfrm>
              <a:off x="3387090" y="1622758"/>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3387090" y="1877060"/>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3387090" y="2131362"/>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3387090" y="2379980"/>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89" name="组合 188"/>
          <p:cNvGrpSpPr/>
          <p:nvPr/>
        </p:nvGrpSpPr>
        <p:grpSpPr>
          <a:xfrm>
            <a:off x="5037258" y="2087578"/>
            <a:ext cx="209550" cy="1523867"/>
            <a:chOff x="5037258" y="1401778"/>
            <a:chExt cx="209550" cy="1523867"/>
          </a:xfrm>
        </p:grpSpPr>
        <p:sp>
          <p:nvSpPr>
            <p:cNvPr id="12" name="椭圆 11"/>
            <p:cNvSpPr/>
            <p:nvPr/>
          </p:nvSpPr>
          <p:spPr>
            <a:xfrm>
              <a:off x="5041068" y="1401778"/>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5041068" y="1663699"/>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5041068" y="1925620"/>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5037258" y="2187541"/>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5041068" y="2449462"/>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5037258" y="2712285"/>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90" name="组合 189"/>
          <p:cNvGrpSpPr/>
          <p:nvPr/>
        </p:nvGrpSpPr>
        <p:grpSpPr>
          <a:xfrm>
            <a:off x="6677660" y="2349499"/>
            <a:ext cx="209550" cy="1000025"/>
            <a:chOff x="6677660" y="1663699"/>
            <a:chExt cx="209550" cy="1000025"/>
          </a:xfrm>
        </p:grpSpPr>
        <p:sp>
          <p:nvSpPr>
            <p:cNvPr id="20" name="椭圆 19"/>
            <p:cNvSpPr/>
            <p:nvPr/>
          </p:nvSpPr>
          <p:spPr>
            <a:xfrm>
              <a:off x="6681470" y="1663699"/>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a:off x="6677660" y="1925620"/>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a:off x="6681470" y="2187541"/>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6677660" y="2450364"/>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91" name="组合 190"/>
          <p:cNvGrpSpPr/>
          <p:nvPr/>
        </p:nvGrpSpPr>
        <p:grpSpPr>
          <a:xfrm>
            <a:off x="8211382" y="2593339"/>
            <a:ext cx="209550" cy="475281"/>
            <a:chOff x="8211382" y="1907539"/>
            <a:chExt cx="209550" cy="475281"/>
          </a:xfrm>
        </p:grpSpPr>
        <p:sp>
          <p:nvSpPr>
            <p:cNvPr id="24" name="椭圆 23"/>
            <p:cNvSpPr/>
            <p:nvPr/>
          </p:nvSpPr>
          <p:spPr>
            <a:xfrm>
              <a:off x="8211382" y="1907539"/>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nvSpPr>
          <p:spPr>
            <a:xfrm>
              <a:off x="8215192" y="2169460"/>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8" name="组合 77"/>
          <p:cNvGrpSpPr/>
          <p:nvPr/>
        </p:nvGrpSpPr>
        <p:grpSpPr>
          <a:xfrm>
            <a:off x="3592830" y="2194258"/>
            <a:ext cx="1448238" cy="1310507"/>
            <a:chOff x="3592830" y="2194258"/>
            <a:chExt cx="1448238" cy="1310507"/>
          </a:xfrm>
        </p:grpSpPr>
        <p:cxnSp>
          <p:nvCxnSpPr>
            <p:cNvPr id="29" name="直接箭头连接符 28"/>
            <p:cNvCxnSpPr>
              <a:stCxn id="8" idx="6"/>
              <a:endCxn id="12" idx="2"/>
            </p:cNvCxnSpPr>
            <p:nvPr/>
          </p:nvCxnSpPr>
          <p:spPr>
            <a:xfrm flipV="1">
              <a:off x="3592830" y="2194258"/>
              <a:ext cx="1448238" cy="2209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p:cNvCxnSpPr>
              <a:stCxn id="8" idx="6"/>
              <a:endCxn id="13" idx="2"/>
            </p:cNvCxnSpPr>
            <p:nvPr/>
          </p:nvCxnSpPr>
          <p:spPr>
            <a:xfrm>
              <a:off x="3592830" y="2415238"/>
              <a:ext cx="1448238" cy="409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a:stCxn id="8" idx="6"/>
              <a:endCxn id="14" idx="2"/>
            </p:cNvCxnSpPr>
            <p:nvPr/>
          </p:nvCxnSpPr>
          <p:spPr>
            <a:xfrm>
              <a:off x="3592830" y="2415238"/>
              <a:ext cx="1448238" cy="3028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p:cNvCxnSpPr>
              <a:stCxn id="8" idx="6"/>
              <a:endCxn id="15" idx="2"/>
            </p:cNvCxnSpPr>
            <p:nvPr/>
          </p:nvCxnSpPr>
          <p:spPr>
            <a:xfrm>
              <a:off x="3592830" y="2415238"/>
              <a:ext cx="1444428" cy="5647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p:cNvCxnSpPr>
              <a:stCxn id="8" idx="6"/>
              <a:endCxn id="16" idx="2"/>
            </p:cNvCxnSpPr>
            <p:nvPr/>
          </p:nvCxnSpPr>
          <p:spPr>
            <a:xfrm>
              <a:off x="3592830" y="2415238"/>
              <a:ext cx="1448238" cy="8267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p:cNvCxnSpPr>
              <a:stCxn id="8" idx="6"/>
              <a:endCxn id="17" idx="2"/>
            </p:cNvCxnSpPr>
            <p:nvPr/>
          </p:nvCxnSpPr>
          <p:spPr>
            <a:xfrm>
              <a:off x="3592830" y="2415238"/>
              <a:ext cx="1444428" cy="10895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79" name="组合 78"/>
          <p:cNvGrpSpPr/>
          <p:nvPr/>
        </p:nvGrpSpPr>
        <p:grpSpPr>
          <a:xfrm>
            <a:off x="3592830" y="2196798"/>
            <a:ext cx="1455858" cy="1310506"/>
            <a:chOff x="3592830" y="2196798"/>
            <a:chExt cx="1455858" cy="1310506"/>
          </a:xfrm>
        </p:grpSpPr>
        <p:cxnSp>
          <p:nvCxnSpPr>
            <p:cNvPr id="42" name="直接箭头连接符 41"/>
            <p:cNvCxnSpPr>
              <a:cxnSpLocks/>
              <a:stCxn id="9" idx="6"/>
            </p:cNvCxnSpPr>
            <p:nvPr/>
          </p:nvCxnSpPr>
          <p:spPr>
            <a:xfrm flipV="1">
              <a:off x="3592830" y="2196798"/>
              <a:ext cx="1455858" cy="4727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p:cNvCxnSpPr>
              <a:cxnSpLocks/>
              <a:stCxn id="9" idx="6"/>
            </p:cNvCxnSpPr>
            <p:nvPr/>
          </p:nvCxnSpPr>
          <p:spPr>
            <a:xfrm flipV="1">
              <a:off x="3592830" y="2458718"/>
              <a:ext cx="1455858" cy="2108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直接箭头连接符 43"/>
            <p:cNvCxnSpPr>
              <a:cxnSpLocks/>
              <a:stCxn id="9" idx="6"/>
            </p:cNvCxnSpPr>
            <p:nvPr/>
          </p:nvCxnSpPr>
          <p:spPr>
            <a:xfrm>
              <a:off x="3592830" y="2669540"/>
              <a:ext cx="1455858" cy="510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直接箭头连接符 44"/>
            <p:cNvCxnSpPr>
              <a:cxnSpLocks/>
              <a:stCxn id="9" idx="6"/>
            </p:cNvCxnSpPr>
            <p:nvPr/>
          </p:nvCxnSpPr>
          <p:spPr>
            <a:xfrm>
              <a:off x="3592830" y="2669540"/>
              <a:ext cx="1452048" cy="3130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直接箭头连接符 45"/>
            <p:cNvCxnSpPr>
              <a:cxnSpLocks/>
              <a:stCxn id="9" idx="6"/>
            </p:cNvCxnSpPr>
            <p:nvPr/>
          </p:nvCxnSpPr>
          <p:spPr>
            <a:xfrm>
              <a:off x="3592830" y="2669540"/>
              <a:ext cx="1455858" cy="5749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直接箭头连接符 46"/>
            <p:cNvCxnSpPr>
              <a:cxnSpLocks/>
              <a:stCxn id="9" idx="6"/>
            </p:cNvCxnSpPr>
            <p:nvPr/>
          </p:nvCxnSpPr>
          <p:spPr>
            <a:xfrm>
              <a:off x="3592830" y="2669540"/>
              <a:ext cx="1452048" cy="8377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80" name="组合 79"/>
          <p:cNvGrpSpPr/>
          <p:nvPr/>
        </p:nvGrpSpPr>
        <p:grpSpPr>
          <a:xfrm>
            <a:off x="3592830" y="2193288"/>
            <a:ext cx="1446333" cy="1310506"/>
            <a:chOff x="3592830" y="2193288"/>
            <a:chExt cx="1446333" cy="1310506"/>
          </a:xfrm>
        </p:grpSpPr>
        <p:cxnSp>
          <p:nvCxnSpPr>
            <p:cNvPr id="54" name="直接箭头连接符 53"/>
            <p:cNvCxnSpPr>
              <a:cxnSpLocks/>
              <a:stCxn id="10" idx="6"/>
            </p:cNvCxnSpPr>
            <p:nvPr/>
          </p:nvCxnSpPr>
          <p:spPr>
            <a:xfrm flipV="1">
              <a:off x="3592830" y="2193288"/>
              <a:ext cx="1446333" cy="7305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直接箭头连接符 54"/>
            <p:cNvCxnSpPr>
              <a:cxnSpLocks/>
              <a:stCxn id="10" idx="6"/>
            </p:cNvCxnSpPr>
            <p:nvPr/>
          </p:nvCxnSpPr>
          <p:spPr>
            <a:xfrm flipV="1">
              <a:off x="3592830" y="2455208"/>
              <a:ext cx="1446333" cy="4686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直接箭头连接符 55"/>
            <p:cNvCxnSpPr>
              <a:cxnSpLocks/>
              <a:stCxn id="10" idx="6"/>
            </p:cNvCxnSpPr>
            <p:nvPr/>
          </p:nvCxnSpPr>
          <p:spPr>
            <a:xfrm flipV="1">
              <a:off x="3592830" y="2717130"/>
              <a:ext cx="1446333" cy="2067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直接箭头连接符 56"/>
            <p:cNvCxnSpPr>
              <a:cxnSpLocks/>
              <a:stCxn id="10" idx="6"/>
            </p:cNvCxnSpPr>
            <p:nvPr/>
          </p:nvCxnSpPr>
          <p:spPr>
            <a:xfrm>
              <a:off x="3592830" y="2923842"/>
              <a:ext cx="1442523" cy="552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8" name="直接箭头连接符 57"/>
            <p:cNvCxnSpPr>
              <a:cxnSpLocks/>
              <a:stCxn id="10" idx="6"/>
            </p:cNvCxnSpPr>
            <p:nvPr/>
          </p:nvCxnSpPr>
          <p:spPr>
            <a:xfrm>
              <a:off x="3592830" y="2923842"/>
              <a:ext cx="1446333" cy="3171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直接箭头连接符 58"/>
            <p:cNvCxnSpPr>
              <a:cxnSpLocks/>
              <a:stCxn id="10" idx="6"/>
            </p:cNvCxnSpPr>
            <p:nvPr/>
          </p:nvCxnSpPr>
          <p:spPr>
            <a:xfrm>
              <a:off x="3592830" y="2923842"/>
              <a:ext cx="1442523" cy="5799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94" name="组合 193"/>
          <p:cNvGrpSpPr/>
          <p:nvPr/>
        </p:nvGrpSpPr>
        <p:grpSpPr>
          <a:xfrm>
            <a:off x="3592830" y="2200908"/>
            <a:ext cx="1450143" cy="1310505"/>
            <a:chOff x="3592830" y="2200908"/>
            <a:chExt cx="1450143" cy="1310505"/>
          </a:xfrm>
        </p:grpSpPr>
        <p:cxnSp>
          <p:nvCxnSpPr>
            <p:cNvPr id="67" name="直接箭头连接符 66"/>
            <p:cNvCxnSpPr>
              <a:cxnSpLocks/>
              <a:stCxn id="11" idx="6"/>
            </p:cNvCxnSpPr>
            <p:nvPr/>
          </p:nvCxnSpPr>
          <p:spPr>
            <a:xfrm flipV="1">
              <a:off x="3592830" y="2462828"/>
              <a:ext cx="1450143" cy="7096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8" name="直接箭头连接符 67"/>
            <p:cNvCxnSpPr>
              <a:cxnSpLocks/>
              <a:stCxn id="11" idx="6"/>
            </p:cNvCxnSpPr>
            <p:nvPr/>
          </p:nvCxnSpPr>
          <p:spPr>
            <a:xfrm flipV="1">
              <a:off x="3592830" y="2724748"/>
              <a:ext cx="1450143" cy="4477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81" name="组合 80"/>
            <p:cNvGrpSpPr/>
            <p:nvPr/>
          </p:nvGrpSpPr>
          <p:grpSpPr>
            <a:xfrm>
              <a:off x="3592830" y="2200908"/>
              <a:ext cx="1450143" cy="1310505"/>
              <a:chOff x="3592830" y="2200908"/>
              <a:chExt cx="1450143" cy="1310505"/>
            </a:xfrm>
          </p:grpSpPr>
          <p:cxnSp>
            <p:nvCxnSpPr>
              <p:cNvPr id="66" name="直接箭头连接符 65"/>
              <p:cNvCxnSpPr>
                <a:cxnSpLocks/>
                <a:stCxn id="11" idx="6"/>
              </p:cNvCxnSpPr>
              <p:nvPr/>
            </p:nvCxnSpPr>
            <p:spPr>
              <a:xfrm flipV="1">
                <a:off x="3592830" y="2200908"/>
                <a:ext cx="1450143" cy="9715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9" name="直接箭头连接符 68"/>
              <p:cNvCxnSpPr>
                <a:cxnSpLocks/>
                <a:stCxn id="11" idx="6"/>
              </p:cNvCxnSpPr>
              <p:nvPr/>
            </p:nvCxnSpPr>
            <p:spPr>
              <a:xfrm flipV="1">
                <a:off x="3592830" y="2986670"/>
                <a:ext cx="1446333" cy="1857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0" name="直接箭头连接符 69"/>
              <p:cNvCxnSpPr>
                <a:cxnSpLocks/>
                <a:stCxn id="11" idx="6"/>
              </p:cNvCxnSpPr>
              <p:nvPr/>
            </p:nvCxnSpPr>
            <p:spPr>
              <a:xfrm>
                <a:off x="3592830" y="3172460"/>
                <a:ext cx="1450143" cy="761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 name="直接箭头连接符 70"/>
              <p:cNvCxnSpPr>
                <a:cxnSpLocks/>
                <a:stCxn id="11" idx="6"/>
              </p:cNvCxnSpPr>
              <p:nvPr/>
            </p:nvCxnSpPr>
            <p:spPr>
              <a:xfrm>
                <a:off x="3592830" y="3172460"/>
                <a:ext cx="1446333" cy="3389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grpSp>
        <p:nvGrpSpPr>
          <p:cNvPr id="90" name="组合 89"/>
          <p:cNvGrpSpPr/>
          <p:nvPr/>
        </p:nvGrpSpPr>
        <p:grpSpPr>
          <a:xfrm>
            <a:off x="5246808" y="2194258"/>
            <a:ext cx="1434662" cy="1048586"/>
            <a:chOff x="5246808" y="2194258"/>
            <a:chExt cx="1434662" cy="1048586"/>
          </a:xfrm>
        </p:grpSpPr>
        <p:cxnSp>
          <p:nvCxnSpPr>
            <p:cNvPr id="83" name="直接箭头连接符 82"/>
            <p:cNvCxnSpPr>
              <a:stCxn id="12" idx="6"/>
              <a:endCxn id="20" idx="2"/>
            </p:cNvCxnSpPr>
            <p:nvPr/>
          </p:nvCxnSpPr>
          <p:spPr>
            <a:xfrm>
              <a:off x="5246808" y="2194258"/>
              <a:ext cx="1434662" cy="2619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5" name="直接箭头连接符 84"/>
            <p:cNvCxnSpPr>
              <a:stCxn id="12" idx="6"/>
              <a:endCxn id="21" idx="2"/>
            </p:cNvCxnSpPr>
            <p:nvPr/>
          </p:nvCxnSpPr>
          <p:spPr>
            <a:xfrm>
              <a:off x="5246808" y="2194258"/>
              <a:ext cx="1430852" cy="5238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7" name="直接箭头连接符 86"/>
            <p:cNvCxnSpPr>
              <a:stCxn id="12" idx="6"/>
              <a:endCxn id="22" idx="2"/>
            </p:cNvCxnSpPr>
            <p:nvPr/>
          </p:nvCxnSpPr>
          <p:spPr>
            <a:xfrm>
              <a:off x="5246808" y="2194258"/>
              <a:ext cx="1434662" cy="7857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9" name="直接箭头连接符 88"/>
            <p:cNvCxnSpPr>
              <a:stCxn id="12" idx="6"/>
              <a:endCxn id="23" idx="2"/>
            </p:cNvCxnSpPr>
            <p:nvPr/>
          </p:nvCxnSpPr>
          <p:spPr>
            <a:xfrm>
              <a:off x="5246808" y="2194258"/>
              <a:ext cx="1430852" cy="10485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06" name="组合 105"/>
          <p:cNvGrpSpPr/>
          <p:nvPr/>
        </p:nvGrpSpPr>
        <p:grpSpPr>
          <a:xfrm>
            <a:off x="5246808" y="2455729"/>
            <a:ext cx="1438472" cy="786664"/>
            <a:chOff x="5246808" y="2455729"/>
            <a:chExt cx="1438472" cy="786664"/>
          </a:xfrm>
        </p:grpSpPr>
        <p:cxnSp>
          <p:nvCxnSpPr>
            <p:cNvPr id="98" name="直接箭头连接符 97"/>
            <p:cNvCxnSpPr>
              <a:cxnSpLocks/>
              <a:stCxn id="13" idx="6"/>
            </p:cNvCxnSpPr>
            <p:nvPr/>
          </p:nvCxnSpPr>
          <p:spPr>
            <a:xfrm flipV="1">
              <a:off x="5246808" y="2455729"/>
              <a:ext cx="1438472" cy="4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9" name="直接箭头连接符 98"/>
            <p:cNvCxnSpPr>
              <a:cxnSpLocks/>
              <a:stCxn id="13" idx="6"/>
            </p:cNvCxnSpPr>
            <p:nvPr/>
          </p:nvCxnSpPr>
          <p:spPr>
            <a:xfrm>
              <a:off x="5246808" y="2456179"/>
              <a:ext cx="1434662" cy="2614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0" name="直接箭头连接符 99"/>
            <p:cNvCxnSpPr>
              <a:cxnSpLocks/>
              <a:stCxn id="13" idx="6"/>
            </p:cNvCxnSpPr>
            <p:nvPr/>
          </p:nvCxnSpPr>
          <p:spPr>
            <a:xfrm>
              <a:off x="5246808" y="2456179"/>
              <a:ext cx="1438472" cy="5233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1" name="直接箭头连接符 100"/>
            <p:cNvCxnSpPr>
              <a:cxnSpLocks/>
              <a:stCxn id="13" idx="6"/>
            </p:cNvCxnSpPr>
            <p:nvPr/>
          </p:nvCxnSpPr>
          <p:spPr>
            <a:xfrm>
              <a:off x="5246808" y="2456179"/>
              <a:ext cx="1434662" cy="7862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15" name="组合 114"/>
          <p:cNvGrpSpPr/>
          <p:nvPr/>
        </p:nvGrpSpPr>
        <p:grpSpPr>
          <a:xfrm>
            <a:off x="5246808" y="2449924"/>
            <a:ext cx="1432757" cy="786664"/>
            <a:chOff x="5246808" y="2449924"/>
            <a:chExt cx="1432757" cy="786664"/>
          </a:xfrm>
        </p:grpSpPr>
        <p:cxnSp>
          <p:nvCxnSpPr>
            <p:cNvPr id="107" name="直接箭头连接符 106"/>
            <p:cNvCxnSpPr>
              <a:cxnSpLocks/>
              <a:stCxn id="14" idx="6"/>
            </p:cNvCxnSpPr>
            <p:nvPr/>
          </p:nvCxnSpPr>
          <p:spPr>
            <a:xfrm flipV="1">
              <a:off x="5246808" y="2449924"/>
              <a:ext cx="1432757" cy="2681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8" name="直接箭头连接符 107"/>
            <p:cNvCxnSpPr>
              <a:cxnSpLocks/>
              <a:stCxn id="14" idx="6"/>
            </p:cNvCxnSpPr>
            <p:nvPr/>
          </p:nvCxnSpPr>
          <p:spPr>
            <a:xfrm flipV="1">
              <a:off x="5246808" y="2711844"/>
              <a:ext cx="1428947" cy="62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9" name="直接箭头连接符 108"/>
            <p:cNvCxnSpPr>
              <a:cxnSpLocks/>
              <a:stCxn id="14" idx="6"/>
            </p:cNvCxnSpPr>
            <p:nvPr/>
          </p:nvCxnSpPr>
          <p:spPr>
            <a:xfrm>
              <a:off x="5246808" y="2718100"/>
              <a:ext cx="1432757" cy="2556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0" name="直接箭头连接符 109"/>
            <p:cNvCxnSpPr>
              <a:cxnSpLocks/>
              <a:stCxn id="14" idx="6"/>
            </p:cNvCxnSpPr>
            <p:nvPr/>
          </p:nvCxnSpPr>
          <p:spPr>
            <a:xfrm>
              <a:off x="5246808" y="2718100"/>
              <a:ext cx="1428947" cy="5184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24" name="组合 123"/>
          <p:cNvGrpSpPr/>
          <p:nvPr/>
        </p:nvGrpSpPr>
        <p:grpSpPr>
          <a:xfrm>
            <a:off x="5242998" y="2449925"/>
            <a:ext cx="1430852" cy="786663"/>
            <a:chOff x="5242998" y="2449925"/>
            <a:chExt cx="1430852" cy="786663"/>
          </a:xfrm>
        </p:grpSpPr>
        <p:cxnSp>
          <p:nvCxnSpPr>
            <p:cNvPr id="116" name="直接箭头连接符 115"/>
            <p:cNvCxnSpPr>
              <a:cxnSpLocks/>
              <a:stCxn id="15" idx="6"/>
            </p:cNvCxnSpPr>
            <p:nvPr/>
          </p:nvCxnSpPr>
          <p:spPr>
            <a:xfrm flipV="1">
              <a:off x="5242998" y="2449925"/>
              <a:ext cx="1430852" cy="5300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7" name="直接箭头连接符 116"/>
            <p:cNvCxnSpPr>
              <a:cxnSpLocks/>
              <a:stCxn id="15" idx="6"/>
            </p:cNvCxnSpPr>
            <p:nvPr/>
          </p:nvCxnSpPr>
          <p:spPr>
            <a:xfrm flipV="1">
              <a:off x="5242998" y="2711845"/>
              <a:ext cx="1427042" cy="2681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8" name="直接箭头连接符 117"/>
            <p:cNvCxnSpPr>
              <a:cxnSpLocks/>
              <a:stCxn id="15" idx="6"/>
            </p:cNvCxnSpPr>
            <p:nvPr/>
          </p:nvCxnSpPr>
          <p:spPr>
            <a:xfrm flipV="1">
              <a:off x="5242998" y="2973765"/>
              <a:ext cx="1430852" cy="62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9" name="直接箭头连接符 118"/>
            <p:cNvCxnSpPr>
              <a:cxnSpLocks/>
              <a:stCxn id="15" idx="6"/>
            </p:cNvCxnSpPr>
            <p:nvPr/>
          </p:nvCxnSpPr>
          <p:spPr>
            <a:xfrm>
              <a:off x="5242998" y="2980021"/>
              <a:ext cx="1427042" cy="2565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33" name="组合 132"/>
          <p:cNvGrpSpPr/>
          <p:nvPr/>
        </p:nvGrpSpPr>
        <p:grpSpPr>
          <a:xfrm>
            <a:off x="5246808" y="2443670"/>
            <a:ext cx="1432757" cy="798272"/>
            <a:chOff x="5246808" y="2443670"/>
            <a:chExt cx="1432757" cy="798272"/>
          </a:xfrm>
        </p:grpSpPr>
        <p:cxnSp>
          <p:nvCxnSpPr>
            <p:cNvPr id="125" name="直接箭头连接符 124"/>
            <p:cNvCxnSpPr>
              <a:cxnSpLocks/>
              <a:stCxn id="16" idx="6"/>
            </p:cNvCxnSpPr>
            <p:nvPr/>
          </p:nvCxnSpPr>
          <p:spPr>
            <a:xfrm flipV="1">
              <a:off x="5246808" y="2443670"/>
              <a:ext cx="1432757" cy="7982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6" name="直接箭头连接符 125"/>
            <p:cNvCxnSpPr>
              <a:cxnSpLocks/>
              <a:stCxn id="16" idx="6"/>
            </p:cNvCxnSpPr>
            <p:nvPr/>
          </p:nvCxnSpPr>
          <p:spPr>
            <a:xfrm flipV="1">
              <a:off x="5246808" y="2705590"/>
              <a:ext cx="1428947" cy="5363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7" name="直接箭头连接符 126"/>
            <p:cNvCxnSpPr>
              <a:cxnSpLocks/>
              <a:stCxn id="16" idx="6"/>
            </p:cNvCxnSpPr>
            <p:nvPr/>
          </p:nvCxnSpPr>
          <p:spPr>
            <a:xfrm flipV="1">
              <a:off x="5246808" y="2967510"/>
              <a:ext cx="1432757" cy="2744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8" name="直接箭头连接符 127"/>
            <p:cNvCxnSpPr>
              <a:cxnSpLocks/>
              <a:stCxn id="16" idx="6"/>
            </p:cNvCxnSpPr>
            <p:nvPr/>
          </p:nvCxnSpPr>
          <p:spPr>
            <a:xfrm flipV="1">
              <a:off x="5246808" y="3230332"/>
              <a:ext cx="1428947" cy="116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42" name="组合 141"/>
          <p:cNvGrpSpPr/>
          <p:nvPr/>
        </p:nvGrpSpPr>
        <p:grpSpPr>
          <a:xfrm>
            <a:off x="5242998" y="2443671"/>
            <a:ext cx="1425137" cy="1061094"/>
            <a:chOff x="5242998" y="2443671"/>
            <a:chExt cx="1425137" cy="1061094"/>
          </a:xfrm>
        </p:grpSpPr>
        <p:cxnSp>
          <p:nvCxnSpPr>
            <p:cNvPr id="134" name="直接箭头连接符 133"/>
            <p:cNvCxnSpPr>
              <a:cxnSpLocks/>
              <a:stCxn id="17" idx="6"/>
            </p:cNvCxnSpPr>
            <p:nvPr/>
          </p:nvCxnSpPr>
          <p:spPr>
            <a:xfrm flipV="1">
              <a:off x="5242998" y="2443671"/>
              <a:ext cx="1425137" cy="10610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5" name="直接箭头连接符 134"/>
            <p:cNvCxnSpPr>
              <a:cxnSpLocks/>
              <a:stCxn id="17" idx="6"/>
            </p:cNvCxnSpPr>
            <p:nvPr/>
          </p:nvCxnSpPr>
          <p:spPr>
            <a:xfrm flipV="1">
              <a:off x="5242998" y="2705591"/>
              <a:ext cx="1421327" cy="7991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6" name="直接箭头连接符 135"/>
            <p:cNvCxnSpPr>
              <a:cxnSpLocks/>
              <a:stCxn id="17" idx="6"/>
            </p:cNvCxnSpPr>
            <p:nvPr/>
          </p:nvCxnSpPr>
          <p:spPr>
            <a:xfrm flipV="1">
              <a:off x="5242998" y="2967511"/>
              <a:ext cx="1425137" cy="5372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7" name="直接箭头连接符 136"/>
            <p:cNvCxnSpPr>
              <a:cxnSpLocks/>
              <a:stCxn id="17" idx="6"/>
            </p:cNvCxnSpPr>
            <p:nvPr/>
          </p:nvCxnSpPr>
          <p:spPr>
            <a:xfrm flipV="1">
              <a:off x="5242998" y="3230333"/>
              <a:ext cx="1421327" cy="2744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59" name="组合 158"/>
          <p:cNvGrpSpPr/>
          <p:nvPr/>
        </p:nvGrpSpPr>
        <p:grpSpPr>
          <a:xfrm>
            <a:off x="6887210" y="2456179"/>
            <a:ext cx="1327982" cy="505761"/>
            <a:chOff x="6887210" y="2456179"/>
            <a:chExt cx="1327982" cy="505761"/>
          </a:xfrm>
        </p:grpSpPr>
        <p:cxnSp>
          <p:nvCxnSpPr>
            <p:cNvPr id="144" name="直接箭头连接符 143"/>
            <p:cNvCxnSpPr>
              <a:stCxn id="20" idx="6"/>
              <a:endCxn id="24" idx="2"/>
            </p:cNvCxnSpPr>
            <p:nvPr/>
          </p:nvCxnSpPr>
          <p:spPr>
            <a:xfrm>
              <a:off x="6887210" y="2456179"/>
              <a:ext cx="1324172" cy="2438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6" name="直接箭头连接符 145"/>
            <p:cNvCxnSpPr>
              <a:stCxn id="20" idx="6"/>
              <a:endCxn id="25" idx="2"/>
            </p:cNvCxnSpPr>
            <p:nvPr/>
          </p:nvCxnSpPr>
          <p:spPr>
            <a:xfrm>
              <a:off x="6887210" y="2456179"/>
              <a:ext cx="1327982" cy="5057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60" name="组合 159"/>
          <p:cNvGrpSpPr/>
          <p:nvPr/>
        </p:nvGrpSpPr>
        <p:grpSpPr>
          <a:xfrm>
            <a:off x="6883400" y="2706764"/>
            <a:ext cx="1333697" cy="261920"/>
            <a:chOff x="6883400" y="2706764"/>
            <a:chExt cx="1333697" cy="261920"/>
          </a:xfrm>
        </p:grpSpPr>
        <p:cxnSp>
          <p:nvCxnSpPr>
            <p:cNvPr id="147" name="直接箭头连接符 146"/>
            <p:cNvCxnSpPr>
              <a:cxnSpLocks/>
              <a:stCxn id="21" idx="6"/>
            </p:cNvCxnSpPr>
            <p:nvPr/>
          </p:nvCxnSpPr>
          <p:spPr>
            <a:xfrm flipV="1">
              <a:off x="6883400" y="2706764"/>
              <a:ext cx="1329887" cy="113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8" name="直接箭头连接符 147"/>
            <p:cNvCxnSpPr>
              <a:cxnSpLocks/>
              <a:stCxn id="21" idx="6"/>
            </p:cNvCxnSpPr>
            <p:nvPr/>
          </p:nvCxnSpPr>
          <p:spPr>
            <a:xfrm>
              <a:off x="6883400" y="2718100"/>
              <a:ext cx="1333697" cy="2505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61" name="组合 160"/>
          <p:cNvGrpSpPr/>
          <p:nvPr/>
        </p:nvGrpSpPr>
        <p:grpSpPr>
          <a:xfrm>
            <a:off x="6887210" y="2699923"/>
            <a:ext cx="1333697" cy="280098"/>
            <a:chOff x="6887210" y="2699923"/>
            <a:chExt cx="1333697" cy="280098"/>
          </a:xfrm>
        </p:grpSpPr>
        <p:cxnSp>
          <p:nvCxnSpPr>
            <p:cNvPr id="151" name="直接箭头连接符 150"/>
            <p:cNvCxnSpPr>
              <a:cxnSpLocks/>
              <a:stCxn id="22" idx="6"/>
            </p:cNvCxnSpPr>
            <p:nvPr/>
          </p:nvCxnSpPr>
          <p:spPr>
            <a:xfrm flipV="1">
              <a:off x="6887210" y="2699923"/>
              <a:ext cx="1329887" cy="2800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2" name="直接箭头连接符 151"/>
            <p:cNvCxnSpPr>
              <a:cxnSpLocks/>
              <a:stCxn id="22" idx="6"/>
            </p:cNvCxnSpPr>
            <p:nvPr/>
          </p:nvCxnSpPr>
          <p:spPr>
            <a:xfrm flipV="1">
              <a:off x="6887210" y="2961843"/>
              <a:ext cx="1333697" cy="181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62" name="组合 161"/>
          <p:cNvGrpSpPr/>
          <p:nvPr/>
        </p:nvGrpSpPr>
        <p:grpSpPr>
          <a:xfrm>
            <a:off x="6883400" y="2697034"/>
            <a:ext cx="1337507" cy="545810"/>
            <a:chOff x="6883400" y="2697034"/>
            <a:chExt cx="1337507" cy="545810"/>
          </a:xfrm>
        </p:grpSpPr>
        <p:cxnSp>
          <p:nvCxnSpPr>
            <p:cNvPr id="155" name="直接箭头连接符 154"/>
            <p:cNvCxnSpPr>
              <a:cxnSpLocks/>
              <a:stCxn id="23" idx="6"/>
            </p:cNvCxnSpPr>
            <p:nvPr/>
          </p:nvCxnSpPr>
          <p:spPr>
            <a:xfrm flipV="1">
              <a:off x="6883400" y="2697034"/>
              <a:ext cx="1333697" cy="5458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6" name="直接箭头连接符 155"/>
            <p:cNvCxnSpPr>
              <a:cxnSpLocks/>
              <a:stCxn id="23" idx="6"/>
            </p:cNvCxnSpPr>
            <p:nvPr/>
          </p:nvCxnSpPr>
          <p:spPr>
            <a:xfrm flipV="1">
              <a:off x="6883400" y="2958954"/>
              <a:ext cx="1337507" cy="2838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92" name="组合 191"/>
          <p:cNvGrpSpPr/>
          <p:nvPr/>
        </p:nvGrpSpPr>
        <p:grpSpPr>
          <a:xfrm>
            <a:off x="2247900" y="2404927"/>
            <a:ext cx="1139190" cy="767533"/>
            <a:chOff x="2247900" y="1973127"/>
            <a:chExt cx="1139190" cy="767533"/>
          </a:xfrm>
        </p:grpSpPr>
        <p:cxnSp>
          <p:nvCxnSpPr>
            <p:cNvPr id="176" name="直接箭头连接符 175"/>
            <p:cNvCxnSpPr>
              <a:cxnSpLocks/>
            </p:cNvCxnSpPr>
            <p:nvPr/>
          </p:nvCxnSpPr>
          <p:spPr>
            <a:xfrm>
              <a:off x="2247900" y="1973127"/>
              <a:ext cx="113919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7" name="直接箭头连接符 176"/>
            <p:cNvCxnSpPr/>
            <p:nvPr/>
          </p:nvCxnSpPr>
          <p:spPr>
            <a:xfrm>
              <a:off x="2247900" y="2740660"/>
              <a:ext cx="113919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8" name="直接箭头连接符 177"/>
            <p:cNvCxnSpPr/>
            <p:nvPr/>
          </p:nvCxnSpPr>
          <p:spPr>
            <a:xfrm>
              <a:off x="2247900" y="2230120"/>
              <a:ext cx="113919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9" name="直接箭头连接符 178"/>
            <p:cNvCxnSpPr/>
            <p:nvPr/>
          </p:nvCxnSpPr>
          <p:spPr>
            <a:xfrm>
              <a:off x="2247900" y="2486660"/>
              <a:ext cx="113919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93" name="组合 192"/>
          <p:cNvGrpSpPr/>
          <p:nvPr/>
        </p:nvGrpSpPr>
        <p:grpSpPr>
          <a:xfrm>
            <a:off x="8417122" y="2697034"/>
            <a:ext cx="1024058" cy="266330"/>
            <a:chOff x="8417122" y="2011234"/>
            <a:chExt cx="1024058" cy="266330"/>
          </a:xfrm>
        </p:grpSpPr>
        <p:cxnSp>
          <p:nvCxnSpPr>
            <p:cNvPr id="183" name="直接箭头连接符 182"/>
            <p:cNvCxnSpPr>
              <a:cxnSpLocks/>
            </p:cNvCxnSpPr>
            <p:nvPr/>
          </p:nvCxnSpPr>
          <p:spPr>
            <a:xfrm>
              <a:off x="8417122" y="2011234"/>
              <a:ext cx="102405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4" name="直接箭头连接符 183"/>
            <p:cNvCxnSpPr>
              <a:cxnSpLocks/>
            </p:cNvCxnSpPr>
            <p:nvPr/>
          </p:nvCxnSpPr>
          <p:spPr>
            <a:xfrm>
              <a:off x="8417122" y="2277564"/>
              <a:ext cx="102405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95" name="矩形 194"/>
              <p:cNvSpPr/>
              <p:nvPr/>
            </p:nvSpPr>
            <p:spPr>
              <a:xfrm>
                <a:off x="5861483" y="5049760"/>
                <a:ext cx="2966068" cy="545855"/>
              </a:xfrm>
              <a:prstGeom prst="rect">
                <a:avLst/>
              </a:prstGeom>
              <a:ln>
                <a:solidFill>
                  <a:srgbClr val="376092"/>
                </a:solidFill>
              </a:ln>
            </p:spPr>
            <p:txBody>
              <a:bodyPr wrap="none">
                <a:spAutoFit/>
              </a:bodyPr>
              <a:lstStyle/>
              <a:p>
                <a:pPr/>
                <a14:m>
                  <m:oMathPara xmlns:m="http://schemas.openxmlformats.org/officeDocument/2006/math">
                    <m:oMathParaPr>
                      <m:jc m:val="centerGroup"/>
                    </m:oMathParaPr>
                    <m:oMath xmlns:m="http://schemas.openxmlformats.org/officeDocument/2006/math">
                      <m:d>
                        <m:dPr>
                          <m:begChr m:val=""/>
                          <m:ctrlPr>
                            <a:rPr lang="zh-CN" altLang="en-US" sz="2400" i="1" smtClean="0">
                              <a:latin typeface="Cambria Math" panose="02040503050406030204" pitchFamily="18" charset="0"/>
                            </a:rPr>
                          </m:ctrlPr>
                        </m:dPr>
                        <m:e>
                          <m:acc>
                            <m:accPr>
                              <m:chr m:val="⃗"/>
                              <m:ctrlPr>
                                <a:rPr lang="zh-CN" altLang="en-US" sz="2400" i="1">
                                  <a:latin typeface="Cambria Math" panose="02040503050406030204" pitchFamily="18" charset="0"/>
                                </a:rPr>
                              </m:ctrlPr>
                            </m:accPr>
                            <m:e>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𝑥</m:t>
                                  </m:r>
                                </m:e>
                                <m:sub>
                                  <m:r>
                                    <m:rPr>
                                      <m:sty m:val="p"/>
                                    </m:rPr>
                                    <a:rPr lang="en-US" altLang="zh-CN" sz="2400" i="1" smtClean="0">
                                      <a:latin typeface="Cambria Math" panose="02040503050406030204" pitchFamily="18" charset="0"/>
                                    </a:rPr>
                                    <m:t>i</m:t>
                                  </m:r>
                                  <m:r>
                                    <a:rPr lang="en-US" altLang="zh-CN" sz="2400" i="1" smtClean="0">
                                      <a:latin typeface="Cambria Math" panose="02040503050406030204" pitchFamily="18" charset="0"/>
                                    </a:rPr>
                                    <m:t>+1</m:t>
                                  </m:r>
                                </m:sub>
                              </m:sSub>
                            </m:e>
                          </m:acc>
                          <m:r>
                            <a:rPr lang="zh-CN" altLang="en-US" sz="2400" i="0">
                              <a:latin typeface="Cambria Math" panose="02040503050406030204" pitchFamily="18" charset="0"/>
                            </a:rPr>
                            <m:t>=</m:t>
                          </m:r>
                          <m:r>
                            <a:rPr lang="zh-CN" altLang="en-US" sz="2400" i="1">
                              <a:latin typeface="Cambria Math" panose="02040503050406030204" pitchFamily="18" charset="0"/>
                            </a:rPr>
                            <m:t>𝑓</m:t>
                          </m:r>
                          <m:r>
                            <a:rPr lang="zh-CN" altLang="en-US" sz="2400" i="0">
                              <a:latin typeface="Cambria Math" panose="02040503050406030204" pitchFamily="18" charset="0"/>
                            </a:rPr>
                            <m:t>(</m:t>
                          </m:r>
                          <m:r>
                            <a:rPr lang="zh-CN" altLang="en-US" sz="2400" i="1">
                              <a:latin typeface="Cambria Math" panose="02040503050406030204" pitchFamily="18" charset="0"/>
                            </a:rPr>
                            <m:t>𝑊</m:t>
                          </m:r>
                          <m:r>
                            <a:rPr lang="zh-CN" altLang="en-US" sz="2400" i="0">
                              <a:latin typeface="Cambria Math" panose="02040503050406030204" pitchFamily="18" charset="0"/>
                            </a:rPr>
                            <m:t>·</m:t>
                          </m:r>
                          <m:acc>
                            <m:accPr>
                              <m:chr m:val="⃗"/>
                              <m:ctrlPr>
                                <a:rPr lang="zh-CN" altLang="en-US" sz="2400" i="1">
                                  <a:latin typeface="Cambria Math" panose="02040503050406030204" pitchFamily="18" charset="0"/>
                                </a:rPr>
                              </m:ctrlPr>
                            </m:accPr>
                            <m:e>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𝑥</m:t>
                                  </m:r>
                                </m:e>
                                <m:sub>
                                  <m:r>
                                    <m:rPr>
                                      <m:sty m:val="p"/>
                                    </m:rPr>
                                    <a:rPr lang="en-US" altLang="zh-CN" sz="2400" b="0" i="0" smtClean="0">
                                      <a:latin typeface="Cambria Math" panose="02040503050406030204" pitchFamily="18" charset="0"/>
                                    </a:rPr>
                                    <m:t>i</m:t>
                                  </m:r>
                                </m:sub>
                              </m:sSub>
                            </m:e>
                          </m:acc>
                          <m:r>
                            <a:rPr lang="zh-CN" altLang="en-US" sz="2400" i="0">
                              <a:latin typeface="Cambria Math" panose="02040503050406030204" pitchFamily="18" charset="0"/>
                            </a:rPr>
                            <m:t>+</m:t>
                          </m:r>
                          <m:acc>
                            <m:accPr>
                              <m:chr m:val="⃗"/>
                              <m:ctrlPr>
                                <a:rPr lang="zh-CN" altLang="en-US" sz="2400" i="1">
                                  <a:latin typeface="Cambria Math" panose="02040503050406030204" pitchFamily="18" charset="0"/>
                                </a:rPr>
                              </m:ctrlPr>
                            </m:accPr>
                            <m:e>
                              <m:r>
                                <a:rPr lang="zh-CN" altLang="en-US" sz="2400" i="1">
                                  <a:latin typeface="Cambria Math" panose="02040503050406030204" pitchFamily="18" charset="0"/>
                                </a:rPr>
                                <m:t>𝑏</m:t>
                              </m:r>
                            </m:e>
                          </m:acc>
                        </m:e>
                      </m:d>
                    </m:oMath>
                  </m:oMathPara>
                </a14:m>
                <a:endParaRPr lang="zh-CN" altLang="en-US" sz="2400" dirty="0"/>
              </a:p>
            </p:txBody>
          </p:sp>
        </mc:Choice>
        <mc:Fallback xmlns="">
          <p:sp>
            <p:nvSpPr>
              <p:cNvPr id="195" name="矩形 194"/>
              <p:cNvSpPr>
                <a:spLocks noRot="1" noChangeAspect="1" noMove="1" noResize="1" noEditPoints="1" noAdjustHandles="1" noChangeArrowheads="1" noChangeShapeType="1" noTextEdit="1"/>
              </p:cNvSpPr>
              <p:nvPr/>
            </p:nvSpPr>
            <p:spPr>
              <a:xfrm>
                <a:off x="5861483" y="5049760"/>
                <a:ext cx="2966068" cy="545855"/>
              </a:xfrm>
              <a:prstGeom prst="rect">
                <a:avLst/>
              </a:prstGeom>
              <a:blipFill>
                <a:blip r:embed="rId3"/>
                <a:stretch>
                  <a:fillRect/>
                </a:stretch>
              </a:blipFill>
              <a:ln>
                <a:solidFill>
                  <a:srgbClr val="376092"/>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8" name="矩形 197"/>
              <p:cNvSpPr/>
              <p:nvPr/>
            </p:nvSpPr>
            <p:spPr>
              <a:xfrm>
                <a:off x="3245085" y="3924081"/>
                <a:ext cx="48974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i="1">
                              <a:latin typeface="Cambria Math" panose="02040503050406030204" pitchFamily="18" charset="0"/>
                            </a:rPr>
                          </m:ctrlPr>
                        </m:sSubPr>
                        <m:e>
                          <m:r>
                            <a:rPr lang="zh-CN" altLang="en-US" i="1">
                              <a:latin typeface="Cambria Math" panose="02040503050406030204" pitchFamily="18" charset="0"/>
                            </a:rPr>
                            <m:t>𝑋</m:t>
                          </m:r>
                        </m:e>
                        <m:sub>
                          <m:r>
                            <a:rPr lang="zh-CN" altLang="en-US" i="0">
                              <a:latin typeface="Cambria Math" panose="02040503050406030204" pitchFamily="18" charset="0"/>
                            </a:rPr>
                            <m:t>1</m:t>
                          </m:r>
                        </m:sub>
                      </m:sSub>
                    </m:oMath>
                  </m:oMathPara>
                </a14:m>
                <a:endParaRPr lang="zh-CN" altLang="en-US" dirty="0"/>
              </a:p>
            </p:txBody>
          </p:sp>
        </mc:Choice>
        <mc:Fallback xmlns="">
          <p:sp>
            <p:nvSpPr>
              <p:cNvPr id="198" name="矩形 197"/>
              <p:cNvSpPr>
                <a:spLocks noRot="1" noChangeAspect="1" noMove="1" noResize="1" noEditPoints="1" noAdjustHandles="1" noChangeArrowheads="1" noChangeShapeType="1" noTextEdit="1"/>
              </p:cNvSpPr>
              <p:nvPr/>
            </p:nvSpPr>
            <p:spPr>
              <a:xfrm>
                <a:off x="3245085" y="3924081"/>
                <a:ext cx="489749" cy="369332"/>
              </a:xfrm>
              <a:prstGeom prst="rect">
                <a:avLst/>
              </a:prstGeom>
              <a:blipFill>
                <a:blip r:embed="rId4"/>
                <a:stretch>
                  <a:fillRect b="-1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9" name="矩形 198"/>
              <p:cNvSpPr/>
              <p:nvPr/>
            </p:nvSpPr>
            <p:spPr>
              <a:xfrm>
                <a:off x="4895253" y="3924914"/>
                <a:ext cx="49507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i="1" smtClean="0">
                              <a:latin typeface="Cambria Math" panose="02040503050406030204" pitchFamily="18" charset="0"/>
                            </a:rPr>
                          </m:ctrlPr>
                        </m:sSubPr>
                        <m:e>
                          <m:r>
                            <a:rPr lang="zh-CN" altLang="en-US" i="1">
                              <a:latin typeface="Cambria Math" panose="02040503050406030204" pitchFamily="18" charset="0"/>
                            </a:rPr>
                            <m:t>𝑋</m:t>
                          </m:r>
                        </m:e>
                        <m:sub>
                          <m:r>
                            <a:rPr lang="en-US" altLang="zh-CN" b="0" i="0" smtClean="0">
                              <a:latin typeface="Cambria Math" panose="02040503050406030204" pitchFamily="18" charset="0"/>
                            </a:rPr>
                            <m:t>2</m:t>
                          </m:r>
                        </m:sub>
                      </m:sSub>
                    </m:oMath>
                  </m:oMathPara>
                </a14:m>
                <a:endParaRPr lang="zh-CN" altLang="en-US" dirty="0"/>
              </a:p>
            </p:txBody>
          </p:sp>
        </mc:Choice>
        <mc:Fallback xmlns="">
          <p:sp>
            <p:nvSpPr>
              <p:cNvPr id="199" name="矩形 198"/>
              <p:cNvSpPr>
                <a:spLocks noRot="1" noChangeAspect="1" noMove="1" noResize="1" noEditPoints="1" noAdjustHandles="1" noChangeArrowheads="1" noChangeShapeType="1" noTextEdit="1"/>
              </p:cNvSpPr>
              <p:nvPr/>
            </p:nvSpPr>
            <p:spPr>
              <a:xfrm>
                <a:off x="4895253" y="3924914"/>
                <a:ext cx="495071" cy="369332"/>
              </a:xfrm>
              <a:prstGeom prst="rect">
                <a:avLst/>
              </a:prstGeom>
              <a:blipFill>
                <a:blip r:embed="rId5"/>
                <a:stretch>
                  <a:fillRect b="-1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0" name="矩形 199"/>
              <p:cNvSpPr/>
              <p:nvPr/>
            </p:nvSpPr>
            <p:spPr>
              <a:xfrm>
                <a:off x="6535655" y="3924081"/>
                <a:ext cx="49507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i="1" smtClean="0">
                              <a:latin typeface="Cambria Math" panose="02040503050406030204" pitchFamily="18" charset="0"/>
                            </a:rPr>
                          </m:ctrlPr>
                        </m:sSubPr>
                        <m:e>
                          <m:r>
                            <a:rPr lang="zh-CN" altLang="en-US" i="1">
                              <a:latin typeface="Cambria Math" panose="02040503050406030204" pitchFamily="18" charset="0"/>
                            </a:rPr>
                            <m:t>𝑋</m:t>
                          </m:r>
                        </m:e>
                        <m:sub>
                          <m:r>
                            <a:rPr lang="en-US" altLang="zh-CN" b="0" i="0" smtClean="0">
                              <a:latin typeface="Cambria Math" panose="02040503050406030204" pitchFamily="18" charset="0"/>
                            </a:rPr>
                            <m:t>3</m:t>
                          </m:r>
                        </m:sub>
                      </m:sSub>
                    </m:oMath>
                  </m:oMathPara>
                </a14:m>
                <a:endParaRPr lang="zh-CN" altLang="en-US" dirty="0"/>
              </a:p>
            </p:txBody>
          </p:sp>
        </mc:Choice>
        <mc:Fallback xmlns="">
          <p:sp>
            <p:nvSpPr>
              <p:cNvPr id="200" name="矩形 199"/>
              <p:cNvSpPr>
                <a:spLocks noRot="1" noChangeAspect="1" noMove="1" noResize="1" noEditPoints="1" noAdjustHandles="1" noChangeArrowheads="1" noChangeShapeType="1" noTextEdit="1"/>
              </p:cNvSpPr>
              <p:nvPr/>
            </p:nvSpPr>
            <p:spPr>
              <a:xfrm>
                <a:off x="6535655" y="3924081"/>
                <a:ext cx="495071" cy="369332"/>
              </a:xfrm>
              <a:prstGeom prst="rect">
                <a:avLst/>
              </a:prstGeom>
              <a:blipFill>
                <a:blip r:embed="rId6"/>
                <a:stretch>
                  <a:fillRect b="-1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1" name="矩形 200"/>
              <p:cNvSpPr/>
              <p:nvPr/>
            </p:nvSpPr>
            <p:spPr>
              <a:xfrm>
                <a:off x="8069377" y="3924081"/>
                <a:ext cx="49507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i="1" smtClean="0">
                              <a:latin typeface="Cambria Math" panose="02040503050406030204" pitchFamily="18" charset="0"/>
                            </a:rPr>
                          </m:ctrlPr>
                        </m:sSubPr>
                        <m:e>
                          <m:r>
                            <a:rPr lang="zh-CN" altLang="en-US" i="1">
                              <a:latin typeface="Cambria Math" panose="02040503050406030204" pitchFamily="18" charset="0"/>
                            </a:rPr>
                            <m:t>𝑋</m:t>
                          </m:r>
                        </m:e>
                        <m:sub>
                          <m:r>
                            <a:rPr lang="en-US" altLang="zh-CN" b="0" i="0" smtClean="0">
                              <a:latin typeface="Cambria Math" panose="02040503050406030204" pitchFamily="18" charset="0"/>
                            </a:rPr>
                            <m:t>4</m:t>
                          </m:r>
                        </m:sub>
                      </m:sSub>
                    </m:oMath>
                  </m:oMathPara>
                </a14:m>
                <a:endParaRPr lang="zh-CN" altLang="en-US" dirty="0"/>
              </a:p>
            </p:txBody>
          </p:sp>
        </mc:Choice>
        <mc:Fallback xmlns="">
          <p:sp>
            <p:nvSpPr>
              <p:cNvPr id="201" name="矩形 200"/>
              <p:cNvSpPr>
                <a:spLocks noRot="1" noChangeAspect="1" noMove="1" noResize="1" noEditPoints="1" noAdjustHandles="1" noChangeArrowheads="1" noChangeShapeType="1" noTextEdit="1"/>
              </p:cNvSpPr>
              <p:nvPr/>
            </p:nvSpPr>
            <p:spPr>
              <a:xfrm>
                <a:off x="8069377" y="3924081"/>
                <a:ext cx="495071" cy="369332"/>
              </a:xfrm>
              <a:prstGeom prst="rect">
                <a:avLst/>
              </a:prstGeom>
              <a:blipFill>
                <a:blip r:embed="rId7"/>
                <a:stretch>
                  <a:fillRect b="-1667"/>
                </a:stretch>
              </a:blipFill>
            </p:spPr>
            <p:txBody>
              <a:bodyPr/>
              <a:lstStyle/>
              <a:p>
                <a:r>
                  <a:rPr lang="zh-CN" altLang="en-US">
                    <a:noFill/>
                  </a:rPr>
                  <a:t> </a:t>
                </a:r>
              </a:p>
            </p:txBody>
          </p:sp>
        </mc:Fallback>
      </mc:AlternateContent>
      <p:sp>
        <p:nvSpPr>
          <p:cNvPr id="202" name="文本框 201"/>
          <p:cNvSpPr txBox="1"/>
          <p:nvPr/>
        </p:nvSpPr>
        <p:spPr>
          <a:xfrm>
            <a:off x="4784110" y="5087740"/>
            <a:ext cx="2339102" cy="461665"/>
          </a:xfrm>
          <a:prstGeom prst="rect">
            <a:avLst/>
          </a:prstGeom>
          <a:noFill/>
          <a:ln>
            <a:solidFill>
              <a:srgbClr val="376092"/>
            </a:solidFill>
          </a:ln>
        </p:spPr>
        <p:txBody>
          <a:bodyPr wrap="none" rtlCol="0">
            <a:spAutoFit/>
          </a:bodyPr>
          <a:lstStyle/>
          <a:p>
            <a:r>
              <a:rPr lang="zh-CN" altLang="en-US" sz="2400" dirty="0"/>
              <a:t>全连接神经网络</a:t>
            </a:r>
          </a:p>
        </p:txBody>
      </p:sp>
      <p:sp>
        <p:nvSpPr>
          <p:cNvPr id="203" name="文本框 202"/>
          <p:cNvSpPr txBox="1"/>
          <p:nvPr/>
        </p:nvSpPr>
        <p:spPr>
          <a:xfrm>
            <a:off x="981198" y="2507302"/>
            <a:ext cx="984565" cy="523220"/>
          </a:xfrm>
          <a:prstGeom prst="rect">
            <a:avLst/>
          </a:prstGeom>
          <a:noFill/>
        </p:spPr>
        <p:txBody>
          <a:bodyPr wrap="none" rtlCol="0">
            <a:spAutoFit/>
          </a:bodyPr>
          <a:lstStyle/>
          <a:p>
            <a:r>
              <a:rPr lang="en-US" altLang="zh-CN" sz="2800" dirty="0">
                <a:solidFill>
                  <a:schemeClr val="bg1"/>
                </a:solidFill>
                <a:highlight>
                  <a:srgbClr val="376092"/>
                </a:highlight>
              </a:rPr>
              <a:t>Input</a:t>
            </a:r>
            <a:endParaRPr lang="zh-CN" altLang="en-US" sz="2800" dirty="0">
              <a:solidFill>
                <a:schemeClr val="bg1"/>
              </a:solidFill>
              <a:highlight>
                <a:srgbClr val="376092"/>
              </a:highlight>
            </a:endParaRPr>
          </a:p>
        </p:txBody>
      </p:sp>
      <p:sp>
        <p:nvSpPr>
          <p:cNvPr id="204" name="文本框 203"/>
          <p:cNvSpPr txBox="1"/>
          <p:nvPr/>
        </p:nvSpPr>
        <p:spPr>
          <a:xfrm>
            <a:off x="9441180" y="2545089"/>
            <a:ext cx="1263487" cy="523220"/>
          </a:xfrm>
          <a:prstGeom prst="rect">
            <a:avLst/>
          </a:prstGeom>
          <a:noFill/>
        </p:spPr>
        <p:txBody>
          <a:bodyPr wrap="none" rtlCol="0">
            <a:spAutoFit/>
          </a:bodyPr>
          <a:lstStyle/>
          <a:p>
            <a:r>
              <a:rPr lang="en-US" altLang="zh-CN" sz="2800" dirty="0">
                <a:solidFill>
                  <a:schemeClr val="bg1"/>
                </a:solidFill>
                <a:highlight>
                  <a:srgbClr val="376092"/>
                </a:highlight>
              </a:rPr>
              <a:t>Output</a:t>
            </a:r>
            <a:endParaRPr lang="zh-CN" altLang="en-US" sz="2800" dirty="0">
              <a:solidFill>
                <a:schemeClr val="bg1"/>
              </a:solidFill>
              <a:highlight>
                <a:srgbClr val="376092"/>
              </a:highlight>
            </a:endParaRPr>
          </a:p>
        </p:txBody>
      </p:sp>
    </p:spTree>
    <p:extLst>
      <p:ext uri="{BB962C8B-B14F-4D97-AF65-F5344CB8AC3E}">
        <p14:creationId xmlns:p14="http://schemas.microsoft.com/office/powerpoint/2010/main" val="2560503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02"/>
                                        </p:tgtEl>
                                        <p:attrNameLst>
                                          <p:attrName>style.visibility</p:attrName>
                                        </p:attrNameLst>
                                      </p:cBhvr>
                                      <p:to>
                                        <p:strVal val="visible"/>
                                      </p:to>
                                    </p:set>
                                    <p:animEffect transition="in" filter="fade">
                                      <p:cBhvr>
                                        <p:cTn id="7" dur="500"/>
                                        <p:tgtEl>
                                          <p:spTgt spid="202"/>
                                        </p:tgtEl>
                                      </p:cBhvr>
                                    </p:animEffect>
                                  </p:childTnLst>
                                </p:cTn>
                              </p:par>
                              <p:par>
                                <p:cTn id="8" presetID="22" presetClass="entr" presetSubtype="1" fill="hold" nodeType="withEffect">
                                  <p:stCondLst>
                                    <p:cond delay="0"/>
                                  </p:stCondLst>
                                  <p:childTnLst>
                                    <p:set>
                                      <p:cBhvr>
                                        <p:cTn id="9" dur="1" fill="hold">
                                          <p:stCondLst>
                                            <p:cond delay="0"/>
                                          </p:stCondLst>
                                        </p:cTn>
                                        <p:tgtEl>
                                          <p:spTgt spid="188"/>
                                        </p:tgtEl>
                                        <p:attrNameLst>
                                          <p:attrName>style.visibility</p:attrName>
                                        </p:attrNameLst>
                                      </p:cBhvr>
                                      <p:to>
                                        <p:strVal val="visible"/>
                                      </p:to>
                                    </p:set>
                                    <p:animEffect transition="in" filter="wipe(up)">
                                      <p:cBhvr>
                                        <p:cTn id="10" dur="500"/>
                                        <p:tgtEl>
                                          <p:spTgt spid="18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98"/>
                                        </p:tgtEl>
                                        <p:attrNameLst>
                                          <p:attrName>style.visibility</p:attrName>
                                        </p:attrNameLst>
                                      </p:cBhvr>
                                      <p:to>
                                        <p:strVal val="visible"/>
                                      </p:to>
                                    </p:set>
                                    <p:animEffect transition="in" filter="fade">
                                      <p:cBhvr>
                                        <p:cTn id="13" dur="500"/>
                                        <p:tgtEl>
                                          <p:spTgt spid="198"/>
                                        </p:tgtEl>
                                      </p:cBhvr>
                                    </p:animEffect>
                                  </p:childTnLst>
                                </p:cTn>
                              </p:par>
                            </p:childTnLst>
                          </p:cTn>
                        </p:par>
                        <p:par>
                          <p:cTn id="14" fill="hold">
                            <p:stCondLst>
                              <p:cond delay="500"/>
                            </p:stCondLst>
                            <p:childTnLst>
                              <p:par>
                                <p:cTn id="15" presetID="22" presetClass="entr" presetSubtype="1" fill="hold" nodeType="afterEffect">
                                  <p:stCondLst>
                                    <p:cond delay="0"/>
                                  </p:stCondLst>
                                  <p:childTnLst>
                                    <p:set>
                                      <p:cBhvr>
                                        <p:cTn id="16" dur="1" fill="hold">
                                          <p:stCondLst>
                                            <p:cond delay="0"/>
                                          </p:stCondLst>
                                        </p:cTn>
                                        <p:tgtEl>
                                          <p:spTgt spid="189"/>
                                        </p:tgtEl>
                                        <p:attrNameLst>
                                          <p:attrName>style.visibility</p:attrName>
                                        </p:attrNameLst>
                                      </p:cBhvr>
                                      <p:to>
                                        <p:strVal val="visible"/>
                                      </p:to>
                                    </p:set>
                                    <p:animEffect transition="in" filter="wipe(up)">
                                      <p:cBhvr>
                                        <p:cTn id="17" dur="500"/>
                                        <p:tgtEl>
                                          <p:spTgt spid="189"/>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99"/>
                                        </p:tgtEl>
                                        <p:attrNameLst>
                                          <p:attrName>style.visibility</p:attrName>
                                        </p:attrNameLst>
                                      </p:cBhvr>
                                      <p:to>
                                        <p:strVal val="visible"/>
                                      </p:to>
                                    </p:set>
                                    <p:animEffect transition="in" filter="fade">
                                      <p:cBhvr>
                                        <p:cTn id="20" dur="500"/>
                                        <p:tgtEl>
                                          <p:spTgt spid="199"/>
                                        </p:tgtEl>
                                      </p:cBhvr>
                                    </p:animEffect>
                                  </p:childTnLst>
                                </p:cTn>
                              </p:par>
                              <p:par>
                                <p:cTn id="21" presetID="22" presetClass="entr" presetSubtype="1" fill="hold" nodeType="withEffect">
                                  <p:stCondLst>
                                    <p:cond delay="250"/>
                                  </p:stCondLst>
                                  <p:childTnLst>
                                    <p:set>
                                      <p:cBhvr>
                                        <p:cTn id="22" dur="1" fill="hold">
                                          <p:stCondLst>
                                            <p:cond delay="0"/>
                                          </p:stCondLst>
                                        </p:cTn>
                                        <p:tgtEl>
                                          <p:spTgt spid="190"/>
                                        </p:tgtEl>
                                        <p:attrNameLst>
                                          <p:attrName>style.visibility</p:attrName>
                                        </p:attrNameLst>
                                      </p:cBhvr>
                                      <p:to>
                                        <p:strVal val="visible"/>
                                      </p:to>
                                    </p:set>
                                    <p:animEffect transition="in" filter="wipe(up)">
                                      <p:cBhvr>
                                        <p:cTn id="23" dur="500"/>
                                        <p:tgtEl>
                                          <p:spTgt spid="190"/>
                                        </p:tgtEl>
                                      </p:cBhvr>
                                    </p:animEffect>
                                  </p:childTnLst>
                                </p:cTn>
                              </p:par>
                              <p:par>
                                <p:cTn id="24" presetID="10" presetClass="entr" presetSubtype="0" fill="hold" grpId="0" nodeType="withEffect">
                                  <p:stCondLst>
                                    <p:cond delay="250"/>
                                  </p:stCondLst>
                                  <p:childTnLst>
                                    <p:set>
                                      <p:cBhvr>
                                        <p:cTn id="25" dur="1" fill="hold">
                                          <p:stCondLst>
                                            <p:cond delay="0"/>
                                          </p:stCondLst>
                                        </p:cTn>
                                        <p:tgtEl>
                                          <p:spTgt spid="200"/>
                                        </p:tgtEl>
                                        <p:attrNameLst>
                                          <p:attrName>style.visibility</p:attrName>
                                        </p:attrNameLst>
                                      </p:cBhvr>
                                      <p:to>
                                        <p:strVal val="visible"/>
                                      </p:to>
                                    </p:set>
                                    <p:animEffect transition="in" filter="fade">
                                      <p:cBhvr>
                                        <p:cTn id="26" dur="500"/>
                                        <p:tgtEl>
                                          <p:spTgt spid="200"/>
                                        </p:tgtEl>
                                      </p:cBhvr>
                                    </p:animEffect>
                                  </p:childTnLst>
                                </p:cTn>
                              </p:par>
                              <p:par>
                                <p:cTn id="27" presetID="22" presetClass="entr" presetSubtype="1" fill="hold" nodeType="withEffect">
                                  <p:stCondLst>
                                    <p:cond delay="500"/>
                                  </p:stCondLst>
                                  <p:childTnLst>
                                    <p:set>
                                      <p:cBhvr>
                                        <p:cTn id="28" dur="1" fill="hold">
                                          <p:stCondLst>
                                            <p:cond delay="0"/>
                                          </p:stCondLst>
                                        </p:cTn>
                                        <p:tgtEl>
                                          <p:spTgt spid="191"/>
                                        </p:tgtEl>
                                        <p:attrNameLst>
                                          <p:attrName>style.visibility</p:attrName>
                                        </p:attrNameLst>
                                      </p:cBhvr>
                                      <p:to>
                                        <p:strVal val="visible"/>
                                      </p:to>
                                    </p:set>
                                    <p:animEffect transition="in" filter="wipe(up)">
                                      <p:cBhvr>
                                        <p:cTn id="29" dur="500"/>
                                        <p:tgtEl>
                                          <p:spTgt spid="191"/>
                                        </p:tgtEl>
                                      </p:cBhvr>
                                    </p:animEffect>
                                  </p:childTnLst>
                                </p:cTn>
                              </p:par>
                              <p:par>
                                <p:cTn id="30" presetID="10" presetClass="entr" presetSubtype="0" fill="hold" grpId="0" nodeType="withEffect">
                                  <p:stCondLst>
                                    <p:cond delay="500"/>
                                  </p:stCondLst>
                                  <p:childTnLst>
                                    <p:set>
                                      <p:cBhvr>
                                        <p:cTn id="31" dur="1" fill="hold">
                                          <p:stCondLst>
                                            <p:cond delay="0"/>
                                          </p:stCondLst>
                                        </p:cTn>
                                        <p:tgtEl>
                                          <p:spTgt spid="201"/>
                                        </p:tgtEl>
                                        <p:attrNameLst>
                                          <p:attrName>style.visibility</p:attrName>
                                        </p:attrNameLst>
                                      </p:cBhvr>
                                      <p:to>
                                        <p:strVal val="visible"/>
                                      </p:to>
                                    </p:set>
                                    <p:animEffect transition="in" filter="fade">
                                      <p:cBhvr>
                                        <p:cTn id="32" dur="500"/>
                                        <p:tgtEl>
                                          <p:spTgt spid="201"/>
                                        </p:tgtEl>
                                      </p:cBhvr>
                                    </p:animEffect>
                                  </p:childTnLst>
                                </p:cTn>
                              </p:par>
                            </p:childTnLst>
                          </p:cTn>
                        </p:par>
                        <p:par>
                          <p:cTn id="33" fill="hold">
                            <p:stCondLst>
                              <p:cond delay="1500"/>
                            </p:stCondLst>
                            <p:childTnLst>
                              <p:par>
                                <p:cTn id="34" presetID="10" presetClass="entr" presetSubtype="0" fill="hold" grpId="0" nodeType="afterEffect">
                                  <p:stCondLst>
                                    <p:cond delay="0"/>
                                  </p:stCondLst>
                                  <p:childTnLst>
                                    <p:set>
                                      <p:cBhvr>
                                        <p:cTn id="35" dur="1" fill="hold">
                                          <p:stCondLst>
                                            <p:cond delay="0"/>
                                          </p:stCondLst>
                                        </p:cTn>
                                        <p:tgtEl>
                                          <p:spTgt spid="203"/>
                                        </p:tgtEl>
                                        <p:attrNameLst>
                                          <p:attrName>style.visibility</p:attrName>
                                        </p:attrNameLst>
                                      </p:cBhvr>
                                      <p:to>
                                        <p:strVal val="visible"/>
                                      </p:to>
                                    </p:set>
                                    <p:animEffect transition="in" filter="fade">
                                      <p:cBhvr>
                                        <p:cTn id="36" dur="500"/>
                                        <p:tgtEl>
                                          <p:spTgt spid="203"/>
                                        </p:tgtEl>
                                      </p:cBhvr>
                                    </p:animEffect>
                                  </p:childTnLst>
                                </p:cTn>
                              </p:par>
                              <p:par>
                                <p:cTn id="37" presetID="22" presetClass="entr" presetSubtype="8" fill="hold" nodeType="withEffect">
                                  <p:stCondLst>
                                    <p:cond delay="0"/>
                                  </p:stCondLst>
                                  <p:childTnLst>
                                    <p:set>
                                      <p:cBhvr>
                                        <p:cTn id="38" dur="1" fill="hold">
                                          <p:stCondLst>
                                            <p:cond delay="0"/>
                                          </p:stCondLst>
                                        </p:cTn>
                                        <p:tgtEl>
                                          <p:spTgt spid="192"/>
                                        </p:tgtEl>
                                        <p:attrNameLst>
                                          <p:attrName>style.visibility</p:attrName>
                                        </p:attrNameLst>
                                      </p:cBhvr>
                                      <p:to>
                                        <p:strVal val="visible"/>
                                      </p:to>
                                    </p:set>
                                    <p:animEffect transition="in" filter="wipe(left)">
                                      <p:cBhvr>
                                        <p:cTn id="39" dur="500"/>
                                        <p:tgtEl>
                                          <p:spTgt spid="192"/>
                                        </p:tgtEl>
                                      </p:cBhvr>
                                    </p:animEffect>
                                  </p:childTnLst>
                                </p:cTn>
                              </p:par>
                              <p:par>
                                <p:cTn id="40" presetID="22" presetClass="entr" presetSubtype="8" fill="hold" nodeType="withEffect">
                                  <p:stCondLst>
                                    <p:cond delay="250"/>
                                  </p:stCondLst>
                                  <p:childTnLst>
                                    <p:set>
                                      <p:cBhvr>
                                        <p:cTn id="41" dur="1" fill="hold">
                                          <p:stCondLst>
                                            <p:cond delay="0"/>
                                          </p:stCondLst>
                                        </p:cTn>
                                        <p:tgtEl>
                                          <p:spTgt spid="78"/>
                                        </p:tgtEl>
                                        <p:attrNameLst>
                                          <p:attrName>style.visibility</p:attrName>
                                        </p:attrNameLst>
                                      </p:cBhvr>
                                      <p:to>
                                        <p:strVal val="visible"/>
                                      </p:to>
                                    </p:set>
                                    <p:animEffect transition="in" filter="wipe(left)">
                                      <p:cBhvr>
                                        <p:cTn id="42" dur="500"/>
                                        <p:tgtEl>
                                          <p:spTgt spid="78"/>
                                        </p:tgtEl>
                                      </p:cBhvr>
                                    </p:animEffect>
                                  </p:childTnLst>
                                </p:cTn>
                              </p:par>
                              <p:par>
                                <p:cTn id="43" presetID="22" presetClass="entr" presetSubtype="8" fill="hold" nodeType="withEffect">
                                  <p:stCondLst>
                                    <p:cond delay="500"/>
                                  </p:stCondLst>
                                  <p:childTnLst>
                                    <p:set>
                                      <p:cBhvr>
                                        <p:cTn id="44" dur="1" fill="hold">
                                          <p:stCondLst>
                                            <p:cond delay="0"/>
                                          </p:stCondLst>
                                        </p:cTn>
                                        <p:tgtEl>
                                          <p:spTgt spid="79"/>
                                        </p:tgtEl>
                                        <p:attrNameLst>
                                          <p:attrName>style.visibility</p:attrName>
                                        </p:attrNameLst>
                                      </p:cBhvr>
                                      <p:to>
                                        <p:strVal val="visible"/>
                                      </p:to>
                                    </p:set>
                                    <p:animEffect transition="in" filter="wipe(left)">
                                      <p:cBhvr>
                                        <p:cTn id="45" dur="500"/>
                                        <p:tgtEl>
                                          <p:spTgt spid="79"/>
                                        </p:tgtEl>
                                      </p:cBhvr>
                                    </p:animEffect>
                                  </p:childTnLst>
                                </p:cTn>
                              </p:par>
                              <p:par>
                                <p:cTn id="46" presetID="22" presetClass="entr" presetSubtype="8" fill="hold" nodeType="withEffect">
                                  <p:stCondLst>
                                    <p:cond delay="750"/>
                                  </p:stCondLst>
                                  <p:childTnLst>
                                    <p:set>
                                      <p:cBhvr>
                                        <p:cTn id="47" dur="1" fill="hold">
                                          <p:stCondLst>
                                            <p:cond delay="0"/>
                                          </p:stCondLst>
                                        </p:cTn>
                                        <p:tgtEl>
                                          <p:spTgt spid="80"/>
                                        </p:tgtEl>
                                        <p:attrNameLst>
                                          <p:attrName>style.visibility</p:attrName>
                                        </p:attrNameLst>
                                      </p:cBhvr>
                                      <p:to>
                                        <p:strVal val="visible"/>
                                      </p:to>
                                    </p:set>
                                    <p:animEffect transition="in" filter="wipe(left)">
                                      <p:cBhvr>
                                        <p:cTn id="48" dur="500"/>
                                        <p:tgtEl>
                                          <p:spTgt spid="80"/>
                                        </p:tgtEl>
                                      </p:cBhvr>
                                    </p:animEffect>
                                  </p:childTnLst>
                                </p:cTn>
                              </p:par>
                              <p:par>
                                <p:cTn id="49" presetID="22" presetClass="entr" presetSubtype="8" fill="hold" nodeType="withEffect">
                                  <p:stCondLst>
                                    <p:cond delay="1000"/>
                                  </p:stCondLst>
                                  <p:childTnLst>
                                    <p:set>
                                      <p:cBhvr>
                                        <p:cTn id="50" dur="1" fill="hold">
                                          <p:stCondLst>
                                            <p:cond delay="0"/>
                                          </p:stCondLst>
                                        </p:cTn>
                                        <p:tgtEl>
                                          <p:spTgt spid="194"/>
                                        </p:tgtEl>
                                        <p:attrNameLst>
                                          <p:attrName>style.visibility</p:attrName>
                                        </p:attrNameLst>
                                      </p:cBhvr>
                                      <p:to>
                                        <p:strVal val="visible"/>
                                      </p:to>
                                    </p:set>
                                    <p:animEffect transition="in" filter="wipe(left)">
                                      <p:cBhvr>
                                        <p:cTn id="51" dur="500"/>
                                        <p:tgtEl>
                                          <p:spTgt spid="194"/>
                                        </p:tgtEl>
                                      </p:cBhvr>
                                    </p:animEffect>
                                  </p:childTnLst>
                                </p:cTn>
                              </p:par>
                              <p:par>
                                <p:cTn id="52" presetID="22" presetClass="entr" presetSubtype="8" fill="hold" nodeType="withEffect">
                                  <p:stCondLst>
                                    <p:cond delay="1000"/>
                                  </p:stCondLst>
                                  <p:childTnLst>
                                    <p:set>
                                      <p:cBhvr>
                                        <p:cTn id="53" dur="1" fill="hold">
                                          <p:stCondLst>
                                            <p:cond delay="0"/>
                                          </p:stCondLst>
                                        </p:cTn>
                                        <p:tgtEl>
                                          <p:spTgt spid="90"/>
                                        </p:tgtEl>
                                        <p:attrNameLst>
                                          <p:attrName>style.visibility</p:attrName>
                                        </p:attrNameLst>
                                      </p:cBhvr>
                                      <p:to>
                                        <p:strVal val="visible"/>
                                      </p:to>
                                    </p:set>
                                    <p:animEffect transition="in" filter="wipe(left)">
                                      <p:cBhvr>
                                        <p:cTn id="54" dur="500"/>
                                        <p:tgtEl>
                                          <p:spTgt spid="90"/>
                                        </p:tgtEl>
                                      </p:cBhvr>
                                    </p:animEffect>
                                  </p:childTnLst>
                                </p:cTn>
                              </p:par>
                              <p:par>
                                <p:cTn id="55" presetID="22" presetClass="entr" presetSubtype="8" fill="hold" nodeType="withEffect">
                                  <p:stCondLst>
                                    <p:cond delay="1250"/>
                                  </p:stCondLst>
                                  <p:childTnLst>
                                    <p:set>
                                      <p:cBhvr>
                                        <p:cTn id="56" dur="1" fill="hold">
                                          <p:stCondLst>
                                            <p:cond delay="0"/>
                                          </p:stCondLst>
                                        </p:cTn>
                                        <p:tgtEl>
                                          <p:spTgt spid="106"/>
                                        </p:tgtEl>
                                        <p:attrNameLst>
                                          <p:attrName>style.visibility</p:attrName>
                                        </p:attrNameLst>
                                      </p:cBhvr>
                                      <p:to>
                                        <p:strVal val="visible"/>
                                      </p:to>
                                    </p:set>
                                    <p:animEffect transition="in" filter="wipe(left)">
                                      <p:cBhvr>
                                        <p:cTn id="57" dur="500"/>
                                        <p:tgtEl>
                                          <p:spTgt spid="106"/>
                                        </p:tgtEl>
                                      </p:cBhvr>
                                    </p:animEffect>
                                  </p:childTnLst>
                                </p:cTn>
                              </p:par>
                              <p:par>
                                <p:cTn id="58" presetID="22" presetClass="entr" presetSubtype="8" fill="hold" nodeType="withEffect">
                                  <p:stCondLst>
                                    <p:cond delay="1500"/>
                                  </p:stCondLst>
                                  <p:childTnLst>
                                    <p:set>
                                      <p:cBhvr>
                                        <p:cTn id="59" dur="1" fill="hold">
                                          <p:stCondLst>
                                            <p:cond delay="0"/>
                                          </p:stCondLst>
                                        </p:cTn>
                                        <p:tgtEl>
                                          <p:spTgt spid="115"/>
                                        </p:tgtEl>
                                        <p:attrNameLst>
                                          <p:attrName>style.visibility</p:attrName>
                                        </p:attrNameLst>
                                      </p:cBhvr>
                                      <p:to>
                                        <p:strVal val="visible"/>
                                      </p:to>
                                    </p:set>
                                    <p:animEffect transition="in" filter="wipe(left)">
                                      <p:cBhvr>
                                        <p:cTn id="60" dur="500"/>
                                        <p:tgtEl>
                                          <p:spTgt spid="115"/>
                                        </p:tgtEl>
                                      </p:cBhvr>
                                    </p:animEffect>
                                  </p:childTnLst>
                                </p:cTn>
                              </p:par>
                              <p:par>
                                <p:cTn id="61" presetID="22" presetClass="entr" presetSubtype="8" fill="hold" nodeType="withEffect">
                                  <p:stCondLst>
                                    <p:cond delay="1750"/>
                                  </p:stCondLst>
                                  <p:childTnLst>
                                    <p:set>
                                      <p:cBhvr>
                                        <p:cTn id="62" dur="1" fill="hold">
                                          <p:stCondLst>
                                            <p:cond delay="0"/>
                                          </p:stCondLst>
                                        </p:cTn>
                                        <p:tgtEl>
                                          <p:spTgt spid="124"/>
                                        </p:tgtEl>
                                        <p:attrNameLst>
                                          <p:attrName>style.visibility</p:attrName>
                                        </p:attrNameLst>
                                      </p:cBhvr>
                                      <p:to>
                                        <p:strVal val="visible"/>
                                      </p:to>
                                    </p:set>
                                    <p:animEffect transition="in" filter="wipe(left)">
                                      <p:cBhvr>
                                        <p:cTn id="63" dur="500"/>
                                        <p:tgtEl>
                                          <p:spTgt spid="124"/>
                                        </p:tgtEl>
                                      </p:cBhvr>
                                    </p:animEffect>
                                  </p:childTnLst>
                                </p:cTn>
                              </p:par>
                              <p:par>
                                <p:cTn id="64" presetID="22" presetClass="entr" presetSubtype="8" fill="hold" nodeType="withEffect">
                                  <p:stCondLst>
                                    <p:cond delay="2000"/>
                                  </p:stCondLst>
                                  <p:childTnLst>
                                    <p:set>
                                      <p:cBhvr>
                                        <p:cTn id="65" dur="1" fill="hold">
                                          <p:stCondLst>
                                            <p:cond delay="0"/>
                                          </p:stCondLst>
                                        </p:cTn>
                                        <p:tgtEl>
                                          <p:spTgt spid="133"/>
                                        </p:tgtEl>
                                        <p:attrNameLst>
                                          <p:attrName>style.visibility</p:attrName>
                                        </p:attrNameLst>
                                      </p:cBhvr>
                                      <p:to>
                                        <p:strVal val="visible"/>
                                      </p:to>
                                    </p:set>
                                    <p:animEffect transition="in" filter="wipe(left)">
                                      <p:cBhvr>
                                        <p:cTn id="66" dur="500"/>
                                        <p:tgtEl>
                                          <p:spTgt spid="133"/>
                                        </p:tgtEl>
                                      </p:cBhvr>
                                    </p:animEffect>
                                  </p:childTnLst>
                                </p:cTn>
                              </p:par>
                              <p:par>
                                <p:cTn id="67" presetID="22" presetClass="entr" presetSubtype="8" fill="hold" nodeType="withEffect">
                                  <p:stCondLst>
                                    <p:cond delay="2250"/>
                                  </p:stCondLst>
                                  <p:childTnLst>
                                    <p:set>
                                      <p:cBhvr>
                                        <p:cTn id="68" dur="1" fill="hold">
                                          <p:stCondLst>
                                            <p:cond delay="0"/>
                                          </p:stCondLst>
                                        </p:cTn>
                                        <p:tgtEl>
                                          <p:spTgt spid="142"/>
                                        </p:tgtEl>
                                        <p:attrNameLst>
                                          <p:attrName>style.visibility</p:attrName>
                                        </p:attrNameLst>
                                      </p:cBhvr>
                                      <p:to>
                                        <p:strVal val="visible"/>
                                      </p:to>
                                    </p:set>
                                    <p:animEffect transition="in" filter="wipe(left)">
                                      <p:cBhvr>
                                        <p:cTn id="69" dur="500"/>
                                        <p:tgtEl>
                                          <p:spTgt spid="142"/>
                                        </p:tgtEl>
                                      </p:cBhvr>
                                    </p:animEffect>
                                  </p:childTnLst>
                                </p:cTn>
                              </p:par>
                              <p:par>
                                <p:cTn id="70" presetID="22" presetClass="entr" presetSubtype="8" fill="hold" nodeType="withEffect">
                                  <p:stCondLst>
                                    <p:cond delay="2500"/>
                                  </p:stCondLst>
                                  <p:childTnLst>
                                    <p:set>
                                      <p:cBhvr>
                                        <p:cTn id="71" dur="1" fill="hold">
                                          <p:stCondLst>
                                            <p:cond delay="0"/>
                                          </p:stCondLst>
                                        </p:cTn>
                                        <p:tgtEl>
                                          <p:spTgt spid="159"/>
                                        </p:tgtEl>
                                        <p:attrNameLst>
                                          <p:attrName>style.visibility</p:attrName>
                                        </p:attrNameLst>
                                      </p:cBhvr>
                                      <p:to>
                                        <p:strVal val="visible"/>
                                      </p:to>
                                    </p:set>
                                    <p:animEffect transition="in" filter="wipe(left)">
                                      <p:cBhvr>
                                        <p:cTn id="72" dur="500"/>
                                        <p:tgtEl>
                                          <p:spTgt spid="159"/>
                                        </p:tgtEl>
                                      </p:cBhvr>
                                    </p:animEffect>
                                  </p:childTnLst>
                                </p:cTn>
                              </p:par>
                              <p:par>
                                <p:cTn id="73" presetID="22" presetClass="entr" presetSubtype="8" fill="hold" nodeType="withEffect">
                                  <p:stCondLst>
                                    <p:cond delay="2750"/>
                                  </p:stCondLst>
                                  <p:childTnLst>
                                    <p:set>
                                      <p:cBhvr>
                                        <p:cTn id="74" dur="1" fill="hold">
                                          <p:stCondLst>
                                            <p:cond delay="0"/>
                                          </p:stCondLst>
                                        </p:cTn>
                                        <p:tgtEl>
                                          <p:spTgt spid="160"/>
                                        </p:tgtEl>
                                        <p:attrNameLst>
                                          <p:attrName>style.visibility</p:attrName>
                                        </p:attrNameLst>
                                      </p:cBhvr>
                                      <p:to>
                                        <p:strVal val="visible"/>
                                      </p:to>
                                    </p:set>
                                    <p:animEffect transition="in" filter="wipe(left)">
                                      <p:cBhvr>
                                        <p:cTn id="75" dur="500"/>
                                        <p:tgtEl>
                                          <p:spTgt spid="160"/>
                                        </p:tgtEl>
                                      </p:cBhvr>
                                    </p:animEffect>
                                  </p:childTnLst>
                                </p:cTn>
                              </p:par>
                              <p:par>
                                <p:cTn id="76" presetID="22" presetClass="entr" presetSubtype="8" fill="hold" nodeType="withEffect">
                                  <p:stCondLst>
                                    <p:cond delay="3000"/>
                                  </p:stCondLst>
                                  <p:childTnLst>
                                    <p:set>
                                      <p:cBhvr>
                                        <p:cTn id="77" dur="1" fill="hold">
                                          <p:stCondLst>
                                            <p:cond delay="0"/>
                                          </p:stCondLst>
                                        </p:cTn>
                                        <p:tgtEl>
                                          <p:spTgt spid="161"/>
                                        </p:tgtEl>
                                        <p:attrNameLst>
                                          <p:attrName>style.visibility</p:attrName>
                                        </p:attrNameLst>
                                      </p:cBhvr>
                                      <p:to>
                                        <p:strVal val="visible"/>
                                      </p:to>
                                    </p:set>
                                    <p:animEffect transition="in" filter="wipe(left)">
                                      <p:cBhvr>
                                        <p:cTn id="78" dur="500"/>
                                        <p:tgtEl>
                                          <p:spTgt spid="161"/>
                                        </p:tgtEl>
                                      </p:cBhvr>
                                    </p:animEffect>
                                  </p:childTnLst>
                                </p:cTn>
                              </p:par>
                              <p:par>
                                <p:cTn id="79" presetID="22" presetClass="entr" presetSubtype="8" fill="hold" nodeType="withEffect">
                                  <p:stCondLst>
                                    <p:cond delay="3250"/>
                                  </p:stCondLst>
                                  <p:childTnLst>
                                    <p:set>
                                      <p:cBhvr>
                                        <p:cTn id="80" dur="1" fill="hold">
                                          <p:stCondLst>
                                            <p:cond delay="0"/>
                                          </p:stCondLst>
                                        </p:cTn>
                                        <p:tgtEl>
                                          <p:spTgt spid="162"/>
                                        </p:tgtEl>
                                        <p:attrNameLst>
                                          <p:attrName>style.visibility</p:attrName>
                                        </p:attrNameLst>
                                      </p:cBhvr>
                                      <p:to>
                                        <p:strVal val="visible"/>
                                      </p:to>
                                    </p:set>
                                    <p:animEffect transition="in" filter="wipe(left)">
                                      <p:cBhvr>
                                        <p:cTn id="81" dur="500"/>
                                        <p:tgtEl>
                                          <p:spTgt spid="162"/>
                                        </p:tgtEl>
                                      </p:cBhvr>
                                    </p:animEffect>
                                  </p:childTnLst>
                                </p:cTn>
                              </p:par>
                              <p:par>
                                <p:cTn id="82" presetID="35" presetClass="path" presetSubtype="0" accel="50000" decel="50000" fill="hold" grpId="1" nodeType="withEffect">
                                  <p:stCondLst>
                                    <p:cond delay="3250"/>
                                  </p:stCondLst>
                                  <p:childTnLst>
                                    <p:animMotion origin="layout" path="M -1.25E-6 -2.96296E-6 L -0.16276 -2.96296E-6 " pathEditMode="relative" rAng="0" ptsTypes="AA">
                                      <p:cBhvr>
                                        <p:cTn id="83" dur="1000" fill="hold"/>
                                        <p:tgtEl>
                                          <p:spTgt spid="202"/>
                                        </p:tgtEl>
                                        <p:attrNameLst>
                                          <p:attrName>ppt_x</p:attrName>
                                          <p:attrName>ppt_y</p:attrName>
                                        </p:attrNameLst>
                                      </p:cBhvr>
                                      <p:rCtr x="-8138" y="0"/>
                                    </p:animMotion>
                                  </p:childTnLst>
                                </p:cTn>
                              </p:par>
                              <p:par>
                                <p:cTn id="84" presetID="10" presetClass="entr" presetSubtype="0" fill="hold" grpId="0" nodeType="withEffect">
                                  <p:stCondLst>
                                    <p:cond delay="3750"/>
                                  </p:stCondLst>
                                  <p:childTnLst>
                                    <p:set>
                                      <p:cBhvr>
                                        <p:cTn id="85" dur="1" fill="hold">
                                          <p:stCondLst>
                                            <p:cond delay="0"/>
                                          </p:stCondLst>
                                        </p:cTn>
                                        <p:tgtEl>
                                          <p:spTgt spid="195"/>
                                        </p:tgtEl>
                                        <p:attrNameLst>
                                          <p:attrName>style.visibility</p:attrName>
                                        </p:attrNameLst>
                                      </p:cBhvr>
                                      <p:to>
                                        <p:strVal val="visible"/>
                                      </p:to>
                                    </p:set>
                                    <p:animEffect transition="in" filter="fade">
                                      <p:cBhvr>
                                        <p:cTn id="86" dur="500"/>
                                        <p:tgtEl>
                                          <p:spTgt spid="195"/>
                                        </p:tgtEl>
                                      </p:cBhvr>
                                    </p:animEffect>
                                  </p:childTnLst>
                                </p:cTn>
                              </p:par>
                              <p:par>
                                <p:cTn id="87" presetID="22" presetClass="entr" presetSubtype="8" fill="hold" nodeType="withEffect">
                                  <p:stCondLst>
                                    <p:cond delay="3500"/>
                                  </p:stCondLst>
                                  <p:childTnLst>
                                    <p:set>
                                      <p:cBhvr>
                                        <p:cTn id="88" dur="1" fill="hold">
                                          <p:stCondLst>
                                            <p:cond delay="0"/>
                                          </p:stCondLst>
                                        </p:cTn>
                                        <p:tgtEl>
                                          <p:spTgt spid="193"/>
                                        </p:tgtEl>
                                        <p:attrNameLst>
                                          <p:attrName>style.visibility</p:attrName>
                                        </p:attrNameLst>
                                      </p:cBhvr>
                                      <p:to>
                                        <p:strVal val="visible"/>
                                      </p:to>
                                    </p:set>
                                    <p:animEffect transition="in" filter="wipe(left)">
                                      <p:cBhvr>
                                        <p:cTn id="89" dur="500"/>
                                        <p:tgtEl>
                                          <p:spTgt spid="193"/>
                                        </p:tgtEl>
                                      </p:cBhvr>
                                    </p:animEffect>
                                  </p:childTnLst>
                                </p:cTn>
                              </p:par>
                              <p:par>
                                <p:cTn id="90" presetID="10" presetClass="entr" presetSubtype="0" fill="hold" grpId="0" nodeType="withEffect">
                                  <p:stCondLst>
                                    <p:cond delay="3750"/>
                                  </p:stCondLst>
                                  <p:childTnLst>
                                    <p:set>
                                      <p:cBhvr>
                                        <p:cTn id="91" dur="1" fill="hold">
                                          <p:stCondLst>
                                            <p:cond delay="0"/>
                                          </p:stCondLst>
                                        </p:cTn>
                                        <p:tgtEl>
                                          <p:spTgt spid="204"/>
                                        </p:tgtEl>
                                        <p:attrNameLst>
                                          <p:attrName>style.visibility</p:attrName>
                                        </p:attrNameLst>
                                      </p:cBhvr>
                                      <p:to>
                                        <p:strVal val="visible"/>
                                      </p:to>
                                    </p:set>
                                    <p:animEffect transition="in" filter="fade">
                                      <p:cBhvr>
                                        <p:cTn id="92" dur="500"/>
                                        <p:tgtEl>
                                          <p:spTgt spid="2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5" grpId="0" animBg="1"/>
      <p:bldP spid="198" grpId="0"/>
      <p:bldP spid="199" grpId="0"/>
      <p:bldP spid="200" grpId="0"/>
      <p:bldP spid="201" grpId="0"/>
      <p:bldP spid="202" grpId="0" animBg="1"/>
      <p:bldP spid="202" grpId="1" animBg="1"/>
      <p:bldP spid="203" grpId="0"/>
      <p:bldP spid="20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 name="矩形 121"/>
          <p:cNvSpPr/>
          <p:nvPr/>
        </p:nvSpPr>
        <p:spPr>
          <a:xfrm>
            <a:off x="-128917" y="3996101"/>
            <a:ext cx="12489083" cy="2859974"/>
          </a:xfrm>
          <a:prstGeom prst="rect">
            <a:avLst/>
          </a:prstGeom>
          <a:solidFill>
            <a:srgbClr val="376092"/>
          </a:solidFill>
          <a:ln>
            <a:solidFill>
              <a:srgbClr val="3760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p:cNvSpPr>
            <a:spLocks noGrp="1"/>
          </p:cNvSpPr>
          <p:nvPr>
            <p:ph type="body" sz="quarter" idx="10"/>
          </p:nvPr>
        </p:nvSpPr>
        <p:spPr/>
        <p:txBody>
          <a:bodyPr/>
          <a:lstStyle/>
          <a:p>
            <a:r>
              <a:rPr kumimoji="1" lang="zh-CN" altLang="en-US" dirty="0">
                <a:latin typeface="Century Gothic"/>
              </a:rPr>
              <a:t>选题背景</a:t>
            </a:r>
            <a:endParaRPr kumimoji="1" lang="en-US" altLang="zh-CN" dirty="0">
              <a:latin typeface="Century Gothic"/>
            </a:endParaRPr>
          </a:p>
        </p:txBody>
      </p:sp>
      <p:sp>
        <p:nvSpPr>
          <p:cNvPr id="3" name="文本占位符 2"/>
          <p:cNvSpPr>
            <a:spLocks noGrp="1"/>
          </p:cNvSpPr>
          <p:nvPr>
            <p:ph type="body" sz="quarter" idx="11"/>
          </p:nvPr>
        </p:nvSpPr>
        <p:spPr/>
        <p:txBody>
          <a:bodyPr>
            <a:normAutofit fontScale="92500" lnSpcReduction="20000"/>
          </a:bodyPr>
          <a:lstStyle/>
          <a:p>
            <a:r>
              <a:rPr lang="en-US" altLang="zh-CN" dirty="0"/>
              <a:t>01</a:t>
            </a:r>
            <a:endParaRPr lang="zh-CN" altLang="en-US" dirty="0"/>
          </a:p>
        </p:txBody>
      </p:sp>
      <p:grpSp>
        <p:nvGrpSpPr>
          <p:cNvPr id="112" name="组合 111"/>
          <p:cNvGrpSpPr/>
          <p:nvPr/>
        </p:nvGrpSpPr>
        <p:grpSpPr>
          <a:xfrm>
            <a:off x="3245085" y="3924081"/>
            <a:ext cx="5319363" cy="370165"/>
            <a:chOff x="3245085" y="3924081"/>
            <a:chExt cx="5319363" cy="370165"/>
          </a:xfrm>
        </p:grpSpPr>
        <mc:AlternateContent xmlns:mc="http://schemas.openxmlformats.org/markup-compatibility/2006" xmlns:a14="http://schemas.microsoft.com/office/drawing/2010/main">
          <mc:Choice Requires="a14">
            <p:sp>
              <p:nvSpPr>
                <p:cNvPr id="104" name="矩形 103"/>
                <p:cNvSpPr/>
                <p:nvPr/>
              </p:nvSpPr>
              <p:spPr>
                <a:xfrm>
                  <a:off x="3245085" y="3924081"/>
                  <a:ext cx="48974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i="1">
                                <a:latin typeface="Cambria Math" panose="02040503050406030204" pitchFamily="18" charset="0"/>
                              </a:rPr>
                            </m:ctrlPr>
                          </m:sSubPr>
                          <m:e>
                            <m:r>
                              <a:rPr lang="zh-CN" altLang="en-US" i="1">
                                <a:latin typeface="Cambria Math" panose="02040503050406030204" pitchFamily="18" charset="0"/>
                              </a:rPr>
                              <m:t>𝑋</m:t>
                            </m:r>
                          </m:e>
                          <m:sub>
                            <m:r>
                              <a:rPr lang="zh-CN" altLang="en-US" i="0">
                                <a:latin typeface="Cambria Math" panose="02040503050406030204" pitchFamily="18" charset="0"/>
                              </a:rPr>
                              <m:t>1</m:t>
                            </m:r>
                          </m:sub>
                        </m:sSub>
                      </m:oMath>
                    </m:oMathPara>
                  </a14:m>
                  <a:endParaRPr lang="zh-CN" altLang="en-US" dirty="0"/>
                </a:p>
              </p:txBody>
            </p:sp>
          </mc:Choice>
          <mc:Fallback xmlns="">
            <p:sp>
              <p:nvSpPr>
                <p:cNvPr id="104" name="矩形 103"/>
                <p:cNvSpPr>
                  <a:spLocks noRot="1" noChangeAspect="1" noMove="1" noResize="1" noEditPoints="1" noAdjustHandles="1" noChangeArrowheads="1" noChangeShapeType="1" noTextEdit="1"/>
                </p:cNvSpPr>
                <p:nvPr/>
              </p:nvSpPr>
              <p:spPr>
                <a:xfrm>
                  <a:off x="3245085" y="3924081"/>
                  <a:ext cx="489749" cy="369332"/>
                </a:xfrm>
                <a:prstGeom prst="rect">
                  <a:avLst/>
                </a:prstGeom>
                <a:blipFill>
                  <a:blip r:embed="rId3"/>
                  <a:stretch>
                    <a:fillRect b="-1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5" name="矩形 104"/>
                <p:cNvSpPr/>
                <p:nvPr/>
              </p:nvSpPr>
              <p:spPr>
                <a:xfrm>
                  <a:off x="4895253" y="3924914"/>
                  <a:ext cx="49507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i="1" smtClean="0">
                                <a:latin typeface="Cambria Math" panose="02040503050406030204" pitchFamily="18" charset="0"/>
                              </a:rPr>
                            </m:ctrlPr>
                          </m:sSubPr>
                          <m:e>
                            <m:r>
                              <a:rPr lang="zh-CN" altLang="en-US" i="1">
                                <a:latin typeface="Cambria Math" panose="02040503050406030204" pitchFamily="18" charset="0"/>
                              </a:rPr>
                              <m:t>𝑋</m:t>
                            </m:r>
                          </m:e>
                          <m:sub>
                            <m:r>
                              <a:rPr lang="en-US" altLang="zh-CN" b="0" i="0" smtClean="0">
                                <a:latin typeface="Cambria Math" panose="02040503050406030204" pitchFamily="18" charset="0"/>
                              </a:rPr>
                              <m:t>2</m:t>
                            </m:r>
                          </m:sub>
                        </m:sSub>
                      </m:oMath>
                    </m:oMathPara>
                  </a14:m>
                  <a:endParaRPr lang="zh-CN" altLang="en-US" dirty="0"/>
                </a:p>
              </p:txBody>
            </p:sp>
          </mc:Choice>
          <mc:Fallback xmlns="">
            <p:sp>
              <p:nvSpPr>
                <p:cNvPr id="105" name="矩形 104"/>
                <p:cNvSpPr>
                  <a:spLocks noRot="1" noChangeAspect="1" noMove="1" noResize="1" noEditPoints="1" noAdjustHandles="1" noChangeArrowheads="1" noChangeShapeType="1" noTextEdit="1"/>
                </p:cNvSpPr>
                <p:nvPr/>
              </p:nvSpPr>
              <p:spPr>
                <a:xfrm>
                  <a:off x="4895253" y="3924914"/>
                  <a:ext cx="495071" cy="369332"/>
                </a:xfrm>
                <a:prstGeom prst="rect">
                  <a:avLst/>
                </a:prstGeom>
                <a:blipFill>
                  <a:blip r:embed="rId4"/>
                  <a:stretch>
                    <a:fillRect b="-1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6" name="矩形 105"/>
                <p:cNvSpPr/>
                <p:nvPr/>
              </p:nvSpPr>
              <p:spPr>
                <a:xfrm>
                  <a:off x="6535655" y="3924081"/>
                  <a:ext cx="49507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i="1" smtClean="0">
                                <a:latin typeface="Cambria Math" panose="02040503050406030204" pitchFamily="18" charset="0"/>
                              </a:rPr>
                            </m:ctrlPr>
                          </m:sSubPr>
                          <m:e>
                            <m:r>
                              <a:rPr lang="zh-CN" altLang="en-US" i="1">
                                <a:latin typeface="Cambria Math" panose="02040503050406030204" pitchFamily="18" charset="0"/>
                              </a:rPr>
                              <m:t>𝑋</m:t>
                            </m:r>
                          </m:e>
                          <m:sub>
                            <m:r>
                              <a:rPr lang="en-US" altLang="zh-CN" b="0" i="0" smtClean="0">
                                <a:latin typeface="Cambria Math" panose="02040503050406030204" pitchFamily="18" charset="0"/>
                              </a:rPr>
                              <m:t>3</m:t>
                            </m:r>
                          </m:sub>
                        </m:sSub>
                      </m:oMath>
                    </m:oMathPara>
                  </a14:m>
                  <a:endParaRPr lang="zh-CN" altLang="en-US" dirty="0"/>
                </a:p>
              </p:txBody>
            </p:sp>
          </mc:Choice>
          <mc:Fallback xmlns="">
            <p:sp>
              <p:nvSpPr>
                <p:cNvPr id="106" name="矩形 105"/>
                <p:cNvSpPr>
                  <a:spLocks noRot="1" noChangeAspect="1" noMove="1" noResize="1" noEditPoints="1" noAdjustHandles="1" noChangeArrowheads="1" noChangeShapeType="1" noTextEdit="1"/>
                </p:cNvSpPr>
                <p:nvPr/>
              </p:nvSpPr>
              <p:spPr>
                <a:xfrm>
                  <a:off x="6535655" y="3924081"/>
                  <a:ext cx="495071" cy="369332"/>
                </a:xfrm>
                <a:prstGeom prst="rect">
                  <a:avLst/>
                </a:prstGeom>
                <a:blipFill>
                  <a:blip r:embed="rId5"/>
                  <a:stretch>
                    <a:fillRect b="-1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7" name="矩形 106"/>
                <p:cNvSpPr/>
                <p:nvPr/>
              </p:nvSpPr>
              <p:spPr>
                <a:xfrm>
                  <a:off x="8069377" y="3924081"/>
                  <a:ext cx="49507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i="1" smtClean="0">
                                <a:latin typeface="Cambria Math" panose="02040503050406030204" pitchFamily="18" charset="0"/>
                              </a:rPr>
                            </m:ctrlPr>
                          </m:sSubPr>
                          <m:e>
                            <m:r>
                              <a:rPr lang="zh-CN" altLang="en-US" i="1">
                                <a:latin typeface="Cambria Math" panose="02040503050406030204" pitchFamily="18" charset="0"/>
                              </a:rPr>
                              <m:t>𝑋</m:t>
                            </m:r>
                          </m:e>
                          <m:sub>
                            <m:r>
                              <a:rPr lang="en-US" altLang="zh-CN" b="0" i="0" smtClean="0">
                                <a:latin typeface="Cambria Math" panose="02040503050406030204" pitchFamily="18" charset="0"/>
                              </a:rPr>
                              <m:t>4</m:t>
                            </m:r>
                          </m:sub>
                        </m:sSub>
                      </m:oMath>
                    </m:oMathPara>
                  </a14:m>
                  <a:endParaRPr lang="zh-CN" altLang="en-US" dirty="0"/>
                </a:p>
              </p:txBody>
            </p:sp>
          </mc:Choice>
          <mc:Fallback xmlns="">
            <p:sp>
              <p:nvSpPr>
                <p:cNvPr id="107" name="矩形 106"/>
                <p:cNvSpPr>
                  <a:spLocks noRot="1" noChangeAspect="1" noMove="1" noResize="1" noEditPoints="1" noAdjustHandles="1" noChangeArrowheads="1" noChangeShapeType="1" noTextEdit="1"/>
                </p:cNvSpPr>
                <p:nvPr/>
              </p:nvSpPr>
              <p:spPr>
                <a:xfrm>
                  <a:off x="8069377" y="3924081"/>
                  <a:ext cx="495071" cy="369332"/>
                </a:xfrm>
                <a:prstGeom prst="rect">
                  <a:avLst/>
                </a:prstGeom>
                <a:blipFill>
                  <a:blip r:embed="rId6"/>
                  <a:stretch>
                    <a:fillRect b="-1667"/>
                  </a:stretch>
                </a:blipFill>
              </p:spPr>
              <p:txBody>
                <a:bodyPr/>
                <a:lstStyle/>
                <a:p>
                  <a:r>
                    <a:rPr lang="zh-CN" altLang="en-US">
                      <a:noFill/>
                    </a:rPr>
                    <a:t> </a:t>
                  </a:r>
                </a:p>
              </p:txBody>
            </p:sp>
          </mc:Fallback>
        </mc:AlternateContent>
      </p:grpSp>
      <p:grpSp>
        <p:nvGrpSpPr>
          <p:cNvPr id="113" name="组合 112"/>
          <p:cNvGrpSpPr/>
          <p:nvPr/>
        </p:nvGrpSpPr>
        <p:grpSpPr>
          <a:xfrm>
            <a:off x="2796239" y="5049760"/>
            <a:ext cx="6031312" cy="545855"/>
            <a:chOff x="2796239" y="5049760"/>
            <a:chExt cx="6031312" cy="545855"/>
          </a:xfrm>
        </p:grpSpPr>
        <mc:AlternateContent xmlns:mc="http://schemas.openxmlformats.org/markup-compatibility/2006" xmlns:a14="http://schemas.microsoft.com/office/drawing/2010/main">
          <mc:Choice Requires="a14">
            <p:sp>
              <p:nvSpPr>
                <p:cNvPr id="103" name="矩形 102"/>
                <p:cNvSpPr/>
                <p:nvPr/>
              </p:nvSpPr>
              <p:spPr>
                <a:xfrm>
                  <a:off x="5861483" y="5049760"/>
                  <a:ext cx="2966068" cy="545855"/>
                </a:xfrm>
                <a:prstGeom prst="rect">
                  <a:avLst/>
                </a:prstGeom>
                <a:ln>
                  <a:solidFill>
                    <a:srgbClr val="376092"/>
                  </a:solidFill>
                </a:ln>
              </p:spPr>
              <p:txBody>
                <a:bodyPr wrap="none">
                  <a:spAutoFit/>
                </a:bodyPr>
                <a:lstStyle/>
                <a:p>
                  <a:pPr/>
                  <a14:m>
                    <m:oMathPara xmlns:m="http://schemas.openxmlformats.org/officeDocument/2006/math">
                      <m:oMathParaPr>
                        <m:jc m:val="centerGroup"/>
                      </m:oMathParaPr>
                      <m:oMath xmlns:m="http://schemas.openxmlformats.org/officeDocument/2006/math">
                        <m:d>
                          <m:dPr>
                            <m:begChr m:val=""/>
                            <m:ctrlPr>
                              <a:rPr lang="zh-CN" altLang="en-US" sz="2400" i="1" smtClean="0">
                                <a:latin typeface="Cambria Math" panose="02040503050406030204" pitchFamily="18" charset="0"/>
                              </a:rPr>
                            </m:ctrlPr>
                          </m:dPr>
                          <m:e>
                            <m:acc>
                              <m:accPr>
                                <m:chr m:val="⃗"/>
                                <m:ctrlPr>
                                  <a:rPr lang="zh-CN" altLang="en-US" sz="2400" i="1">
                                    <a:latin typeface="Cambria Math" panose="02040503050406030204" pitchFamily="18" charset="0"/>
                                  </a:rPr>
                                </m:ctrlPr>
                              </m:accPr>
                              <m:e>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𝑥</m:t>
                                    </m:r>
                                  </m:e>
                                  <m:sub>
                                    <m:r>
                                      <m:rPr>
                                        <m:sty m:val="p"/>
                                      </m:rPr>
                                      <a:rPr lang="en-US" altLang="zh-CN" sz="2400" i="1" smtClean="0">
                                        <a:latin typeface="Cambria Math" panose="02040503050406030204" pitchFamily="18" charset="0"/>
                                      </a:rPr>
                                      <m:t>i</m:t>
                                    </m:r>
                                    <m:r>
                                      <a:rPr lang="en-US" altLang="zh-CN" sz="2400" i="1" smtClean="0">
                                        <a:latin typeface="Cambria Math" panose="02040503050406030204" pitchFamily="18" charset="0"/>
                                      </a:rPr>
                                      <m:t>+1</m:t>
                                    </m:r>
                                  </m:sub>
                                </m:sSub>
                              </m:e>
                            </m:acc>
                            <m:r>
                              <a:rPr lang="zh-CN" altLang="en-US" sz="2400" i="0">
                                <a:latin typeface="Cambria Math" panose="02040503050406030204" pitchFamily="18" charset="0"/>
                              </a:rPr>
                              <m:t>=</m:t>
                            </m:r>
                            <m:r>
                              <a:rPr lang="zh-CN" altLang="en-US" sz="2400" i="1">
                                <a:latin typeface="Cambria Math" panose="02040503050406030204" pitchFamily="18" charset="0"/>
                              </a:rPr>
                              <m:t>𝑓</m:t>
                            </m:r>
                            <m:r>
                              <a:rPr lang="zh-CN" altLang="en-US" sz="2400" i="0">
                                <a:latin typeface="Cambria Math" panose="02040503050406030204" pitchFamily="18" charset="0"/>
                              </a:rPr>
                              <m:t>(</m:t>
                            </m:r>
                            <m:r>
                              <a:rPr lang="zh-CN" altLang="en-US" sz="2400" i="1">
                                <a:latin typeface="Cambria Math" panose="02040503050406030204" pitchFamily="18" charset="0"/>
                              </a:rPr>
                              <m:t>𝑊</m:t>
                            </m:r>
                            <m:r>
                              <a:rPr lang="zh-CN" altLang="en-US" sz="2400" i="0">
                                <a:latin typeface="Cambria Math" panose="02040503050406030204" pitchFamily="18" charset="0"/>
                              </a:rPr>
                              <m:t>·</m:t>
                            </m:r>
                            <m:acc>
                              <m:accPr>
                                <m:chr m:val="⃗"/>
                                <m:ctrlPr>
                                  <a:rPr lang="zh-CN" altLang="en-US" sz="2400" i="1">
                                    <a:latin typeface="Cambria Math" panose="02040503050406030204" pitchFamily="18" charset="0"/>
                                  </a:rPr>
                                </m:ctrlPr>
                              </m:accPr>
                              <m:e>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𝑥</m:t>
                                    </m:r>
                                  </m:e>
                                  <m:sub>
                                    <m:r>
                                      <m:rPr>
                                        <m:sty m:val="p"/>
                                      </m:rPr>
                                      <a:rPr lang="en-US" altLang="zh-CN" sz="2400" b="0" i="0" smtClean="0">
                                        <a:latin typeface="Cambria Math" panose="02040503050406030204" pitchFamily="18" charset="0"/>
                                      </a:rPr>
                                      <m:t>i</m:t>
                                    </m:r>
                                  </m:sub>
                                </m:sSub>
                              </m:e>
                            </m:acc>
                            <m:r>
                              <a:rPr lang="zh-CN" altLang="en-US" sz="2400" i="0">
                                <a:latin typeface="Cambria Math" panose="02040503050406030204" pitchFamily="18" charset="0"/>
                              </a:rPr>
                              <m:t>+</m:t>
                            </m:r>
                            <m:acc>
                              <m:accPr>
                                <m:chr m:val="⃗"/>
                                <m:ctrlPr>
                                  <a:rPr lang="zh-CN" altLang="en-US" sz="2400" i="1">
                                    <a:latin typeface="Cambria Math" panose="02040503050406030204" pitchFamily="18" charset="0"/>
                                  </a:rPr>
                                </m:ctrlPr>
                              </m:accPr>
                              <m:e>
                                <m:r>
                                  <a:rPr lang="zh-CN" altLang="en-US" sz="2400" i="1">
                                    <a:latin typeface="Cambria Math" panose="02040503050406030204" pitchFamily="18" charset="0"/>
                                  </a:rPr>
                                  <m:t>𝑏</m:t>
                                </m:r>
                              </m:e>
                            </m:acc>
                          </m:e>
                        </m:d>
                      </m:oMath>
                    </m:oMathPara>
                  </a14:m>
                  <a:endParaRPr lang="zh-CN" altLang="en-US" sz="2400" dirty="0"/>
                </a:p>
              </p:txBody>
            </p:sp>
          </mc:Choice>
          <mc:Fallback xmlns="">
            <p:sp>
              <p:nvSpPr>
                <p:cNvPr id="103" name="矩形 102"/>
                <p:cNvSpPr>
                  <a:spLocks noRot="1" noChangeAspect="1" noMove="1" noResize="1" noEditPoints="1" noAdjustHandles="1" noChangeArrowheads="1" noChangeShapeType="1" noTextEdit="1"/>
                </p:cNvSpPr>
                <p:nvPr/>
              </p:nvSpPr>
              <p:spPr>
                <a:xfrm>
                  <a:off x="5861483" y="5049760"/>
                  <a:ext cx="2966068" cy="545855"/>
                </a:xfrm>
                <a:prstGeom prst="rect">
                  <a:avLst/>
                </a:prstGeom>
                <a:blipFill>
                  <a:blip r:embed="rId7"/>
                  <a:stretch>
                    <a:fillRect/>
                  </a:stretch>
                </a:blipFill>
                <a:ln>
                  <a:solidFill>
                    <a:srgbClr val="376092"/>
                  </a:solidFill>
                </a:ln>
              </p:spPr>
              <p:txBody>
                <a:bodyPr/>
                <a:lstStyle/>
                <a:p>
                  <a:r>
                    <a:rPr lang="zh-CN" altLang="en-US">
                      <a:noFill/>
                    </a:rPr>
                    <a:t> </a:t>
                  </a:r>
                </a:p>
              </p:txBody>
            </p:sp>
          </mc:Fallback>
        </mc:AlternateContent>
        <p:sp>
          <p:nvSpPr>
            <p:cNvPr id="108" name="文本框 107"/>
            <p:cNvSpPr txBox="1"/>
            <p:nvPr/>
          </p:nvSpPr>
          <p:spPr>
            <a:xfrm>
              <a:off x="2796239" y="5087740"/>
              <a:ext cx="2339102" cy="461665"/>
            </a:xfrm>
            <a:prstGeom prst="rect">
              <a:avLst/>
            </a:prstGeom>
            <a:noFill/>
            <a:ln>
              <a:solidFill>
                <a:srgbClr val="376092"/>
              </a:solidFill>
            </a:ln>
          </p:spPr>
          <p:txBody>
            <a:bodyPr wrap="none" rtlCol="0">
              <a:spAutoFit/>
            </a:bodyPr>
            <a:lstStyle/>
            <a:p>
              <a:r>
                <a:rPr lang="zh-CN" altLang="en-US" sz="2400" dirty="0"/>
                <a:t>全连接神经网络</a:t>
              </a:r>
            </a:p>
          </p:txBody>
        </p:sp>
      </p:grpSp>
      <p:grpSp>
        <p:nvGrpSpPr>
          <p:cNvPr id="111" name="组合 110"/>
          <p:cNvGrpSpPr/>
          <p:nvPr/>
        </p:nvGrpSpPr>
        <p:grpSpPr>
          <a:xfrm>
            <a:off x="981198" y="2087578"/>
            <a:ext cx="9723469" cy="1523867"/>
            <a:chOff x="981198" y="2087578"/>
            <a:chExt cx="9723469" cy="1523867"/>
          </a:xfrm>
        </p:grpSpPr>
        <p:grpSp>
          <p:nvGrpSpPr>
            <p:cNvPr id="4" name="组合 3"/>
            <p:cNvGrpSpPr/>
            <p:nvPr/>
          </p:nvGrpSpPr>
          <p:grpSpPr>
            <a:xfrm>
              <a:off x="3387090" y="2308558"/>
              <a:ext cx="205740" cy="970582"/>
              <a:chOff x="3387090" y="1622758"/>
              <a:chExt cx="205740" cy="970582"/>
            </a:xfrm>
          </p:grpSpPr>
          <p:sp>
            <p:nvSpPr>
              <p:cNvPr id="5" name="椭圆 4"/>
              <p:cNvSpPr/>
              <p:nvPr/>
            </p:nvSpPr>
            <p:spPr>
              <a:xfrm>
                <a:off x="3387090" y="1622758"/>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3387090" y="1877060"/>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3387090" y="2131362"/>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3387090" y="2379980"/>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 name="组合 8"/>
            <p:cNvGrpSpPr/>
            <p:nvPr/>
          </p:nvGrpSpPr>
          <p:grpSpPr>
            <a:xfrm>
              <a:off x="5037258" y="2087578"/>
              <a:ext cx="209550" cy="1523867"/>
              <a:chOff x="5037258" y="1401778"/>
              <a:chExt cx="209550" cy="1523867"/>
            </a:xfrm>
          </p:grpSpPr>
          <p:sp>
            <p:nvSpPr>
              <p:cNvPr id="10" name="椭圆 9"/>
              <p:cNvSpPr/>
              <p:nvPr/>
            </p:nvSpPr>
            <p:spPr>
              <a:xfrm>
                <a:off x="5041068" y="1401778"/>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5041068" y="1663699"/>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5041068" y="1925620"/>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5037258" y="2187541"/>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5041068" y="2449462"/>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5037258" y="2712285"/>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6" name="组合 15"/>
            <p:cNvGrpSpPr/>
            <p:nvPr/>
          </p:nvGrpSpPr>
          <p:grpSpPr>
            <a:xfrm>
              <a:off x="6677660" y="2349499"/>
              <a:ext cx="209550" cy="1000025"/>
              <a:chOff x="6677660" y="1663699"/>
              <a:chExt cx="209550" cy="1000025"/>
            </a:xfrm>
          </p:grpSpPr>
          <p:sp>
            <p:nvSpPr>
              <p:cNvPr id="17" name="椭圆 16"/>
              <p:cNvSpPr/>
              <p:nvPr/>
            </p:nvSpPr>
            <p:spPr>
              <a:xfrm>
                <a:off x="6681470" y="1663699"/>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6677660" y="1925620"/>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6681470" y="2187541"/>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6677660" y="2450364"/>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1" name="组合 20"/>
            <p:cNvGrpSpPr/>
            <p:nvPr/>
          </p:nvGrpSpPr>
          <p:grpSpPr>
            <a:xfrm>
              <a:off x="8211382" y="2593339"/>
              <a:ext cx="209550" cy="475281"/>
              <a:chOff x="8211382" y="1907539"/>
              <a:chExt cx="209550" cy="475281"/>
            </a:xfrm>
          </p:grpSpPr>
          <p:sp>
            <p:nvSpPr>
              <p:cNvPr id="22" name="椭圆 21"/>
              <p:cNvSpPr/>
              <p:nvPr/>
            </p:nvSpPr>
            <p:spPr>
              <a:xfrm>
                <a:off x="8211382" y="1907539"/>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8215192" y="2169460"/>
                <a:ext cx="20574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4" name="组合 23"/>
            <p:cNvGrpSpPr/>
            <p:nvPr/>
          </p:nvGrpSpPr>
          <p:grpSpPr>
            <a:xfrm>
              <a:off x="3592830" y="2194258"/>
              <a:ext cx="1448238" cy="1310507"/>
              <a:chOff x="3592830" y="2194258"/>
              <a:chExt cx="1448238" cy="1310507"/>
            </a:xfrm>
          </p:grpSpPr>
          <p:cxnSp>
            <p:nvCxnSpPr>
              <p:cNvPr id="25" name="直接箭头连接符 24"/>
              <p:cNvCxnSpPr>
                <a:stCxn id="5" idx="6"/>
                <a:endCxn id="10" idx="2"/>
              </p:cNvCxnSpPr>
              <p:nvPr/>
            </p:nvCxnSpPr>
            <p:spPr>
              <a:xfrm flipV="1">
                <a:off x="3592830" y="2194258"/>
                <a:ext cx="1448238" cy="2209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p:cNvCxnSpPr>
                <a:stCxn id="5" idx="6"/>
                <a:endCxn id="11" idx="2"/>
              </p:cNvCxnSpPr>
              <p:nvPr/>
            </p:nvCxnSpPr>
            <p:spPr>
              <a:xfrm>
                <a:off x="3592830" y="2415238"/>
                <a:ext cx="1448238" cy="409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26"/>
              <p:cNvCxnSpPr>
                <a:stCxn id="5" idx="6"/>
                <a:endCxn id="12" idx="2"/>
              </p:cNvCxnSpPr>
              <p:nvPr/>
            </p:nvCxnSpPr>
            <p:spPr>
              <a:xfrm>
                <a:off x="3592830" y="2415238"/>
                <a:ext cx="1448238" cy="3028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a:stCxn id="5" idx="6"/>
                <a:endCxn id="13" idx="2"/>
              </p:cNvCxnSpPr>
              <p:nvPr/>
            </p:nvCxnSpPr>
            <p:spPr>
              <a:xfrm>
                <a:off x="3592830" y="2415238"/>
                <a:ext cx="1444428" cy="5647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直接箭头连接符 28"/>
              <p:cNvCxnSpPr>
                <a:stCxn id="5" idx="6"/>
                <a:endCxn id="14" idx="2"/>
              </p:cNvCxnSpPr>
              <p:nvPr/>
            </p:nvCxnSpPr>
            <p:spPr>
              <a:xfrm>
                <a:off x="3592830" y="2415238"/>
                <a:ext cx="1448238" cy="8267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a:stCxn id="5" idx="6"/>
                <a:endCxn id="15" idx="2"/>
              </p:cNvCxnSpPr>
              <p:nvPr/>
            </p:nvCxnSpPr>
            <p:spPr>
              <a:xfrm>
                <a:off x="3592830" y="2415238"/>
                <a:ext cx="1444428" cy="10895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31" name="组合 30"/>
            <p:cNvGrpSpPr/>
            <p:nvPr/>
          </p:nvGrpSpPr>
          <p:grpSpPr>
            <a:xfrm>
              <a:off x="3592830" y="2196798"/>
              <a:ext cx="1455858" cy="1310506"/>
              <a:chOff x="3592830" y="2196798"/>
              <a:chExt cx="1455858" cy="1310506"/>
            </a:xfrm>
          </p:grpSpPr>
          <p:cxnSp>
            <p:nvCxnSpPr>
              <p:cNvPr id="32" name="直接箭头连接符 31"/>
              <p:cNvCxnSpPr>
                <a:cxnSpLocks/>
                <a:stCxn id="6" idx="6"/>
              </p:cNvCxnSpPr>
              <p:nvPr/>
            </p:nvCxnSpPr>
            <p:spPr>
              <a:xfrm flipV="1">
                <a:off x="3592830" y="2196798"/>
                <a:ext cx="1455858" cy="4727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p:cNvCxnSpPr>
                <a:cxnSpLocks/>
                <a:stCxn id="6" idx="6"/>
              </p:cNvCxnSpPr>
              <p:nvPr/>
            </p:nvCxnSpPr>
            <p:spPr>
              <a:xfrm flipV="1">
                <a:off x="3592830" y="2458718"/>
                <a:ext cx="1455858" cy="2108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33"/>
              <p:cNvCxnSpPr>
                <a:cxnSpLocks/>
                <a:stCxn id="6" idx="6"/>
              </p:cNvCxnSpPr>
              <p:nvPr/>
            </p:nvCxnSpPr>
            <p:spPr>
              <a:xfrm>
                <a:off x="3592830" y="2669540"/>
                <a:ext cx="1455858" cy="510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a:cxnSpLocks/>
                <a:stCxn id="6" idx="6"/>
              </p:cNvCxnSpPr>
              <p:nvPr/>
            </p:nvCxnSpPr>
            <p:spPr>
              <a:xfrm>
                <a:off x="3592830" y="2669540"/>
                <a:ext cx="1452048" cy="3130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35"/>
              <p:cNvCxnSpPr>
                <a:cxnSpLocks/>
                <a:stCxn id="6" idx="6"/>
              </p:cNvCxnSpPr>
              <p:nvPr/>
            </p:nvCxnSpPr>
            <p:spPr>
              <a:xfrm>
                <a:off x="3592830" y="2669540"/>
                <a:ext cx="1455858" cy="5749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p:cNvCxnSpPr>
                <a:cxnSpLocks/>
                <a:stCxn id="6" idx="6"/>
              </p:cNvCxnSpPr>
              <p:nvPr/>
            </p:nvCxnSpPr>
            <p:spPr>
              <a:xfrm>
                <a:off x="3592830" y="2669540"/>
                <a:ext cx="1452048" cy="8377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38" name="组合 37"/>
            <p:cNvGrpSpPr/>
            <p:nvPr/>
          </p:nvGrpSpPr>
          <p:grpSpPr>
            <a:xfrm>
              <a:off x="3592830" y="2193288"/>
              <a:ext cx="1446333" cy="1310506"/>
              <a:chOff x="3592830" y="2193288"/>
              <a:chExt cx="1446333" cy="1310506"/>
            </a:xfrm>
          </p:grpSpPr>
          <p:cxnSp>
            <p:nvCxnSpPr>
              <p:cNvPr id="39" name="直接箭头连接符 38"/>
              <p:cNvCxnSpPr>
                <a:cxnSpLocks/>
                <a:stCxn id="7" idx="6"/>
              </p:cNvCxnSpPr>
              <p:nvPr/>
            </p:nvCxnSpPr>
            <p:spPr>
              <a:xfrm flipV="1">
                <a:off x="3592830" y="2193288"/>
                <a:ext cx="1446333" cy="7305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直接箭头连接符 39"/>
              <p:cNvCxnSpPr>
                <a:cxnSpLocks/>
                <a:stCxn id="7" idx="6"/>
              </p:cNvCxnSpPr>
              <p:nvPr/>
            </p:nvCxnSpPr>
            <p:spPr>
              <a:xfrm flipV="1">
                <a:off x="3592830" y="2455208"/>
                <a:ext cx="1446333" cy="4686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p:cNvCxnSpPr>
                <a:cxnSpLocks/>
                <a:stCxn id="7" idx="6"/>
              </p:cNvCxnSpPr>
              <p:nvPr/>
            </p:nvCxnSpPr>
            <p:spPr>
              <a:xfrm flipV="1">
                <a:off x="3592830" y="2717130"/>
                <a:ext cx="1446333" cy="2067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直接箭头连接符 41"/>
              <p:cNvCxnSpPr>
                <a:cxnSpLocks/>
                <a:stCxn id="7" idx="6"/>
              </p:cNvCxnSpPr>
              <p:nvPr/>
            </p:nvCxnSpPr>
            <p:spPr>
              <a:xfrm>
                <a:off x="3592830" y="2923842"/>
                <a:ext cx="1442523" cy="552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p:cNvCxnSpPr>
                <a:cxnSpLocks/>
                <a:stCxn id="7" idx="6"/>
              </p:cNvCxnSpPr>
              <p:nvPr/>
            </p:nvCxnSpPr>
            <p:spPr>
              <a:xfrm>
                <a:off x="3592830" y="2923842"/>
                <a:ext cx="1446333" cy="3171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直接箭头连接符 43"/>
              <p:cNvCxnSpPr>
                <a:cxnSpLocks/>
                <a:stCxn id="7" idx="6"/>
              </p:cNvCxnSpPr>
              <p:nvPr/>
            </p:nvCxnSpPr>
            <p:spPr>
              <a:xfrm>
                <a:off x="3592830" y="2923842"/>
                <a:ext cx="1442523" cy="5799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45" name="组合 44"/>
            <p:cNvGrpSpPr/>
            <p:nvPr/>
          </p:nvGrpSpPr>
          <p:grpSpPr>
            <a:xfrm>
              <a:off x="3592830" y="2200908"/>
              <a:ext cx="1450143" cy="1310505"/>
              <a:chOff x="3592830" y="2200908"/>
              <a:chExt cx="1450143" cy="1310505"/>
            </a:xfrm>
          </p:grpSpPr>
          <p:cxnSp>
            <p:nvCxnSpPr>
              <p:cNvPr id="46" name="直接箭头连接符 45"/>
              <p:cNvCxnSpPr>
                <a:cxnSpLocks/>
                <a:stCxn id="8" idx="6"/>
              </p:cNvCxnSpPr>
              <p:nvPr/>
            </p:nvCxnSpPr>
            <p:spPr>
              <a:xfrm flipV="1">
                <a:off x="3592830" y="2462828"/>
                <a:ext cx="1450143" cy="7096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直接箭头连接符 46"/>
              <p:cNvCxnSpPr>
                <a:cxnSpLocks/>
                <a:stCxn id="8" idx="6"/>
              </p:cNvCxnSpPr>
              <p:nvPr/>
            </p:nvCxnSpPr>
            <p:spPr>
              <a:xfrm flipV="1">
                <a:off x="3592830" y="2724748"/>
                <a:ext cx="1450143" cy="4477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48" name="组合 47"/>
              <p:cNvGrpSpPr/>
              <p:nvPr/>
            </p:nvGrpSpPr>
            <p:grpSpPr>
              <a:xfrm>
                <a:off x="3592830" y="2200908"/>
                <a:ext cx="1450143" cy="1310505"/>
                <a:chOff x="3592830" y="2200908"/>
                <a:chExt cx="1450143" cy="1310505"/>
              </a:xfrm>
            </p:grpSpPr>
            <p:cxnSp>
              <p:nvCxnSpPr>
                <p:cNvPr id="49" name="直接箭头连接符 48"/>
                <p:cNvCxnSpPr>
                  <a:cxnSpLocks/>
                  <a:stCxn id="8" idx="6"/>
                </p:cNvCxnSpPr>
                <p:nvPr/>
              </p:nvCxnSpPr>
              <p:spPr>
                <a:xfrm flipV="1">
                  <a:off x="3592830" y="2200908"/>
                  <a:ext cx="1450143" cy="9715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直接箭头连接符 49"/>
                <p:cNvCxnSpPr>
                  <a:cxnSpLocks/>
                  <a:stCxn id="8" idx="6"/>
                </p:cNvCxnSpPr>
                <p:nvPr/>
              </p:nvCxnSpPr>
              <p:spPr>
                <a:xfrm flipV="1">
                  <a:off x="3592830" y="2986670"/>
                  <a:ext cx="1446333" cy="1857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直接箭头连接符 50"/>
                <p:cNvCxnSpPr>
                  <a:cxnSpLocks/>
                  <a:stCxn id="8" idx="6"/>
                </p:cNvCxnSpPr>
                <p:nvPr/>
              </p:nvCxnSpPr>
              <p:spPr>
                <a:xfrm>
                  <a:off x="3592830" y="3172460"/>
                  <a:ext cx="1450143" cy="761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直接箭头连接符 51"/>
                <p:cNvCxnSpPr>
                  <a:cxnSpLocks/>
                  <a:stCxn id="8" idx="6"/>
                </p:cNvCxnSpPr>
                <p:nvPr/>
              </p:nvCxnSpPr>
              <p:spPr>
                <a:xfrm>
                  <a:off x="3592830" y="3172460"/>
                  <a:ext cx="1446333" cy="3389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grpSp>
          <p:nvGrpSpPr>
            <p:cNvPr id="53" name="组合 52"/>
            <p:cNvGrpSpPr/>
            <p:nvPr/>
          </p:nvGrpSpPr>
          <p:grpSpPr>
            <a:xfrm>
              <a:off x="5246808" y="2194258"/>
              <a:ext cx="1434662" cy="1048586"/>
              <a:chOff x="5246808" y="2194258"/>
              <a:chExt cx="1434662" cy="1048586"/>
            </a:xfrm>
          </p:grpSpPr>
          <p:cxnSp>
            <p:nvCxnSpPr>
              <p:cNvPr id="54" name="直接箭头连接符 53"/>
              <p:cNvCxnSpPr>
                <a:stCxn id="10" idx="6"/>
                <a:endCxn id="17" idx="2"/>
              </p:cNvCxnSpPr>
              <p:nvPr/>
            </p:nvCxnSpPr>
            <p:spPr>
              <a:xfrm>
                <a:off x="5246808" y="2194258"/>
                <a:ext cx="1434662" cy="2619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直接箭头连接符 54"/>
              <p:cNvCxnSpPr>
                <a:stCxn id="10" idx="6"/>
                <a:endCxn id="18" idx="2"/>
              </p:cNvCxnSpPr>
              <p:nvPr/>
            </p:nvCxnSpPr>
            <p:spPr>
              <a:xfrm>
                <a:off x="5246808" y="2194258"/>
                <a:ext cx="1430852" cy="5238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直接箭头连接符 55"/>
              <p:cNvCxnSpPr>
                <a:stCxn id="10" idx="6"/>
                <a:endCxn id="19" idx="2"/>
              </p:cNvCxnSpPr>
              <p:nvPr/>
            </p:nvCxnSpPr>
            <p:spPr>
              <a:xfrm>
                <a:off x="5246808" y="2194258"/>
                <a:ext cx="1434662" cy="7857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直接箭头连接符 56"/>
              <p:cNvCxnSpPr>
                <a:stCxn id="10" idx="6"/>
                <a:endCxn id="20" idx="2"/>
              </p:cNvCxnSpPr>
              <p:nvPr/>
            </p:nvCxnSpPr>
            <p:spPr>
              <a:xfrm>
                <a:off x="5246808" y="2194258"/>
                <a:ext cx="1430852" cy="10485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58" name="组合 57"/>
            <p:cNvGrpSpPr/>
            <p:nvPr/>
          </p:nvGrpSpPr>
          <p:grpSpPr>
            <a:xfrm>
              <a:off x="5246808" y="2455729"/>
              <a:ext cx="1438472" cy="786664"/>
              <a:chOff x="5246808" y="2455729"/>
              <a:chExt cx="1438472" cy="786664"/>
            </a:xfrm>
          </p:grpSpPr>
          <p:cxnSp>
            <p:nvCxnSpPr>
              <p:cNvPr id="59" name="直接箭头连接符 58"/>
              <p:cNvCxnSpPr>
                <a:cxnSpLocks/>
                <a:stCxn id="11" idx="6"/>
              </p:cNvCxnSpPr>
              <p:nvPr/>
            </p:nvCxnSpPr>
            <p:spPr>
              <a:xfrm flipV="1">
                <a:off x="5246808" y="2455729"/>
                <a:ext cx="1438472" cy="4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0" name="直接箭头连接符 59"/>
              <p:cNvCxnSpPr>
                <a:cxnSpLocks/>
                <a:stCxn id="11" idx="6"/>
              </p:cNvCxnSpPr>
              <p:nvPr/>
            </p:nvCxnSpPr>
            <p:spPr>
              <a:xfrm>
                <a:off x="5246808" y="2456179"/>
                <a:ext cx="1434662" cy="2614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直接箭头连接符 60"/>
              <p:cNvCxnSpPr>
                <a:cxnSpLocks/>
                <a:stCxn id="11" idx="6"/>
              </p:cNvCxnSpPr>
              <p:nvPr/>
            </p:nvCxnSpPr>
            <p:spPr>
              <a:xfrm>
                <a:off x="5246808" y="2456179"/>
                <a:ext cx="1438472" cy="5233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直接箭头连接符 61"/>
              <p:cNvCxnSpPr>
                <a:cxnSpLocks/>
                <a:stCxn id="11" idx="6"/>
              </p:cNvCxnSpPr>
              <p:nvPr/>
            </p:nvCxnSpPr>
            <p:spPr>
              <a:xfrm>
                <a:off x="5246808" y="2456179"/>
                <a:ext cx="1434662" cy="7862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63" name="组合 62"/>
            <p:cNvGrpSpPr/>
            <p:nvPr/>
          </p:nvGrpSpPr>
          <p:grpSpPr>
            <a:xfrm>
              <a:off x="5246808" y="2449924"/>
              <a:ext cx="1432757" cy="786664"/>
              <a:chOff x="5246808" y="2449924"/>
              <a:chExt cx="1432757" cy="786664"/>
            </a:xfrm>
          </p:grpSpPr>
          <p:cxnSp>
            <p:nvCxnSpPr>
              <p:cNvPr id="64" name="直接箭头连接符 63"/>
              <p:cNvCxnSpPr>
                <a:cxnSpLocks/>
                <a:stCxn id="12" idx="6"/>
              </p:cNvCxnSpPr>
              <p:nvPr/>
            </p:nvCxnSpPr>
            <p:spPr>
              <a:xfrm flipV="1">
                <a:off x="5246808" y="2449924"/>
                <a:ext cx="1432757" cy="2681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直接箭头连接符 64"/>
              <p:cNvCxnSpPr>
                <a:cxnSpLocks/>
                <a:stCxn id="12" idx="6"/>
              </p:cNvCxnSpPr>
              <p:nvPr/>
            </p:nvCxnSpPr>
            <p:spPr>
              <a:xfrm flipV="1">
                <a:off x="5246808" y="2711844"/>
                <a:ext cx="1428947" cy="62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6" name="直接箭头连接符 65"/>
              <p:cNvCxnSpPr>
                <a:cxnSpLocks/>
                <a:stCxn id="12" idx="6"/>
              </p:cNvCxnSpPr>
              <p:nvPr/>
            </p:nvCxnSpPr>
            <p:spPr>
              <a:xfrm>
                <a:off x="5246808" y="2718100"/>
                <a:ext cx="1432757" cy="2556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7" name="直接箭头连接符 66"/>
              <p:cNvCxnSpPr>
                <a:cxnSpLocks/>
                <a:stCxn id="12" idx="6"/>
              </p:cNvCxnSpPr>
              <p:nvPr/>
            </p:nvCxnSpPr>
            <p:spPr>
              <a:xfrm>
                <a:off x="5246808" y="2718100"/>
                <a:ext cx="1428947" cy="5184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68" name="组合 67"/>
            <p:cNvGrpSpPr/>
            <p:nvPr/>
          </p:nvGrpSpPr>
          <p:grpSpPr>
            <a:xfrm>
              <a:off x="5242998" y="2449925"/>
              <a:ext cx="1430852" cy="786663"/>
              <a:chOff x="5242998" y="2449925"/>
              <a:chExt cx="1430852" cy="786663"/>
            </a:xfrm>
          </p:grpSpPr>
          <p:cxnSp>
            <p:nvCxnSpPr>
              <p:cNvPr id="69" name="直接箭头连接符 68"/>
              <p:cNvCxnSpPr>
                <a:cxnSpLocks/>
                <a:stCxn id="13" idx="6"/>
              </p:cNvCxnSpPr>
              <p:nvPr/>
            </p:nvCxnSpPr>
            <p:spPr>
              <a:xfrm flipV="1">
                <a:off x="5242998" y="2449925"/>
                <a:ext cx="1430852" cy="5300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0" name="直接箭头连接符 69"/>
              <p:cNvCxnSpPr>
                <a:cxnSpLocks/>
                <a:stCxn id="13" idx="6"/>
              </p:cNvCxnSpPr>
              <p:nvPr/>
            </p:nvCxnSpPr>
            <p:spPr>
              <a:xfrm flipV="1">
                <a:off x="5242998" y="2711845"/>
                <a:ext cx="1427042" cy="2681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 name="直接箭头连接符 70"/>
              <p:cNvCxnSpPr>
                <a:cxnSpLocks/>
                <a:stCxn id="13" idx="6"/>
              </p:cNvCxnSpPr>
              <p:nvPr/>
            </p:nvCxnSpPr>
            <p:spPr>
              <a:xfrm flipV="1">
                <a:off x="5242998" y="2973765"/>
                <a:ext cx="1430852" cy="62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2" name="直接箭头连接符 71"/>
              <p:cNvCxnSpPr>
                <a:cxnSpLocks/>
                <a:stCxn id="13" idx="6"/>
              </p:cNvCxnSpPr>
              <p:nvPr/>
            </p:nvCxnSpPr>
            <p:spPr>
              <a:xfrm>
                <a:off x="5242998" y="2980021"/>
                <a:ext cx="1427042" cy="2565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73" name="组合 72"/>
            <p:cNvGrpSpPr/>
            <p:nvPr/>
          </p:nvGrpSpPr>
          <p:grpSpPr>
            <a:xfrm>
              <a:off x="5246808" y="2443670"/>
              <a:ext cx="1432757" cy="798272"/>
              <a:chOff x="5246808" y="2443670"/>
              <a:chExt cx="1432757" cy="798272"/>
            </a:xfrm>
          </p:grpSpPr>
          <p:cxnSp>
            <p:nvCxnSpPr>
              <p:cNvPr id="74" name="直接箭头连接符 73"/>
              <p:cNvCxnSpPr>
                <a:cxnSpLocks/>
                <a:stCxn id="14" idx="6"/>
              </p:cNvCxnSpPr>
              <p:nvPr/>
            </p:nvCxnSpPr>
            <p:spPr>
              <a:xfrm flipV="1">
                <a:off x="5246808" y="2443670"/>
                <a:ext cx="1432757" cy="7982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5" name="直接箭头连接符 74"/>
              <p:cNvCxnSpPr>
                <a:cxnSpLocks/>
                <a:stCxn id="14" idx="6"/>
              </p:cNvCxnSpPr>
              <p:nvPr/>
            </p:nvCxnSpPr>
            <p:spPr>
              <a:xfrm flipV="1">
                <a:off x="5246808" y="2705590"/>
                <a:ext cx="1428947" cy="5363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6" name="直接箭头连接符 75"/>
              <p:cNvCxnSpPr>
                <a:cxnSpLocks/>
                <a:stCxn id="14" idx="6"/>
              </p:cNvCxnSpPr>
              <p:nvPr/>
            </p:nvCxnSpPr>
            <p:spPr>
              <a:xfrm flipV="1">
                <a:off x="5246808" y="2967510"/>
                <a:ext cx="1432757" cy="2744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7" name="直接箭头连接符 76"/>
              <p:cNvCxnSpPr>
                <a:cxnSpLocks/>
                <a:stCxn id="14" idx="6"/>
              </p:cNvCxnSpPr>
              <p:nvPr/>
            </p:nvCxnSpPr>
            <p:spPr>
              <a:xfrm flipV="1">
                <a:off x="5246808" y="3230332"/>
                <a:ext cx="1428947" cy="116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78" name="组合 77"/>
            <p:cNvGrpSpPr/>
            <p:nvPr/>
          </p:nvGrpSpPr>
          <p:grpSpPr>
            <a:xfrm>
              <a:off x="5242998" y="2443671"/>
              <a:ext cx="1425137" cy="1061094"/>
              <a:chOff x="5242998" y="2443671"/>
              <a:chExt cx="1425137" cy="1061094"/>
            </a:xfrm>
          </p:grpSpPr>
          <p:cxnSp>
            <p:nvCxnSpPr>
              <p:cNvPr id="79" name="直接箭头连接符 78"/>
              <p:cNvCxnSpPr>
                <a:cxnSpLocks/>
                <a:stCxn id="15" idx="6"/>
              </p:cNvCxnSpPr>
              <p:nvPr/>
            </p:nvCxnSpPr>
            <p:spPr>
              <a:xfrm flipV="1">
                <a:off x="5242998" y="2443671"/>
                <a:ext cx="1425137" cy="10610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0" name="直接箭头连接符 79"/>
              <p:cNvCxnSpPr>
                <a:cxnSpLocks/>
                <a:stCxn id="15" idx="6"/>
              </p:cNvCxnSpPr>
              <p:nvPr/>
            </p:nvCxnSpPr>
            <p:spPr>
              <a:xfrm flipV="1">
                <a:off x="5242998" y="2705591"/>
                <a:ext cx="1421327" cy="7991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1" name="直接箭头连接符 80"/>
              <p:cNvCxnSpPr>
                <a:cxnSpLocks/>
                <a:stCxn id="15" idx="6"/>
              </p:cNvCxnSpPr>
              <p:nvPr/>
            </p:nvCxnSpPr>
            <p:spPr>
              <a:xfrm flipV="1">
                <a:off x="5242998" y="2967511"/>
                <a:ext cx="1425137" cy="5372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2" name="直接箭头连接符 81"/>
              <p:cNvCxnSpPr>
                <a:cxnSpLocks/>
                <a:stCxn id="15" idx="6"/>
              </p:cNvCxnSpPr>
              <p:nvPr/>
            </p:nvCxnSpPr>
            <p:spPr>
              <a:xfrm flipV="1">
                <a:off x="5242998" y="3230333"/>
                <a:ext cx="1421327" cy="2744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83" name="组合 82"/>
            <p:cNvGrpSpPr/>
            <p:nvPr/>
          </p:nvGrpSpPr>
          <p:grpSpPr>
            <a:xfrm>
              <a:off x="6887210" y="2456179"/>
              <a:ext cx="1327982" cy="505761"/>
              <a:chOff x="6887210" y="2456179"/>
              <a:chExt cx="1327982" cy="505761"/>
            </a:xfrm>
          </p:grpSpPr>
          <p:cxnSp>
            <p:nvCxnSpPr>
              <p:cNvPr id="84" name="直接箭头连接符 83"/>
              <p:cNvCxnSpPr>
                <a:stCxn id="17" idx="6"/>
                <a:endCxn id="22" idx="2"/>
              </p:cNvCxnSpPr>
              <p:nvPr/>
            </p:nvCxnSpPr>
            <p:spPr>
              <a:xfrm>
                <a:off x="6887210" y="2456179"/>
                <a:ext cx="1324172" cy="2438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5" name="直接箭头连接符 84"/>
              <p:cNvCxnSpPr>
                <a:stCxn id="17" idx="6"/>
                <a:endCxn id="23" idx="2"/>
              </p:cNvCxnSpPr>
              <p:nvPr/>
            </p:nvCxnSpPr>
            <p:spPr>
              <a:xfrm>
                <a:off x="6887210" y="2456179"/>
                <a:ext cx="1327982" cy="5057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86" name="组合 85"/>
            <p:cNvGrpSpPr/>
            <p:nvPr/>
          </p:nvGrpSpPr>
          <p:grpSpPr>
            <a:xfrm>
              <a:off x="6883400" y="2706764"/>
              <a:ext cx="1333697" cy="261920"/>
              <a:chOff x="6883400" y="2706764"/>
              <a:chExt cx="1333697" cy="261920"/>
            </a:xfrm>
          </p:grpSpPr>
          <p:cxnSp>
            <p:nvCxnSpPr>
              <p:cNvPr id="87" name="直接箭头连接符 86"/>
              <p:cNvCxnSpPr>
                <a:cxnSpLocks/>
                <a:stCxn id="18" idx="6"/>
              </p:cNvCxnSpPr>
              <p:nvPr/>
            </p:nvCxnSpPr>
            <p:spPr>
              <a:xfrm flipV="1">
                <a:off x="6883400" y="2706764"/>
                <a:ext cx="1329887" cy="113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8" name="直接箭头连接符 87"/>
              <p:cNvCxnSpPr>
                <a:cxnSpLocks/>
                <a:stCxn id="18" idx="6"/>
              </p:cNvCxnSpPr>
              <p:nvPr/>
            </p:nvCxnSpPr>
            <p:spPr>
              <a:xfrm>
                <a:off x="6883400" y="2718100"/>
                <a:ext cx="1333697" cy="2505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89" name="组合 88"/>
            <p:cNvGrpSpPr/>
            <p:nvPr/>
          </p:nvGrpSpPr>
          <p:grpSpPr>
            <a:xfrm>
              <a:off x="6887210" y="2699923"/>
              <a:ext cx="1333697" cy="280098"/>
              <a:chOff x="6887210" y="2699923"/>
              <a:chExt cx="1333697" cy="280098"/>
            </a:xfrm>
          </p:grpSpPr>
          <p:cxnSp>
            <p:nvCxnSpPr>
              <p:cNvPr id="90" name="直接箭头连接符 89"/>
              <p:cNvCxnSpPr>
                <a:cxnSpLocks/>
                <a:stCxn id="19" idx="6"/>
              </p:cNvCxnSpPr>
              <p:nvPr/>
            </p:nvCxnSpPr>
            <p:spPr>
              <a:xfrm flipV="1">
                <a:off x="6887210" y="2699923"/>
                <a:ext cx="1329887" cy="2800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1" name="直接箭头连接符 90"/>
              <p:cNvCxnSpPr>
                <a:cxnSpLocks/>
                <a:stCxn id="19" idx="6"/>
              </p:cNvCxnSpPr>
              <p:nvPr/>
            </p:nvCxnSpPr>
            <p:spPr>
              <a:xfrm flipV="1">
                <a:off x="6887210" y="2961843"/>
                <a:ext cx="1333697" cy="181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92" name="组合 91"/>
            <p:cNvGrpSpPr/>
            <p:nvPr/>
          </p:nvGrpSpPr>
          <p:grpSpPr>
            <a:xfrm>
              <a:off x="6883400" y="2697034"/>
              <a:ext cx="1337507" cy="545810"/>
              <a:chOff x="6883400" y="2697034"/>
              <a:chExt cx="1337507" cy="545810"/>
            </a:xfrm>
          </p:grpSpPr>
          <p:cxnSp>
            <p:nvCxnSpPr>
              <p:cNvPr id="93" name="直接箭头连接符 92"/>
              <p:cNvCxnSpPr>
                <a:cxnSpLocks/>
                <a:stCxn id="20" idx="6"/>
              </p:cNvCxnSpPr>
              <p:nvPr/>
            </p:nvCxnSpPr>
            <p:spPr>
              <a:xfrm flipV="1">
                <a:off x="6883400" y="2697034"/>
                <a:ext cx="1333697" cy="5458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4" name="直接箭头连接符 93"/>
              <p:cNvCxnSpPr>
                <a:cxnSpLocks/>
                <a:stCxn id="20" idx="6"/>
              </p:cNvCxnSpPr>
              <p:nvPr/>
            </p:nvCxnSpPr>
            <p:spPr>
              <a:xfrm flipV="1">
                <a:off x="6883400" y="2958954"/>
                <a:ext cx="1337507" cy="2838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95" name="组合 94"/>
            <p:cNvGrpSpPr/>
            <p:nvPr/>
          </p:nvGrpSpPr>
          <p:grpSpPr>
            <a:xfrm>
              <a:off x="2247900" y="2404927"/>
              <a:ext cx="1139190" cy="767533"/>
              <a:chOff x="2247900" y="1973127"/>
              <a:chExt cx="1139190" cy="767533"/>
            </a:xfrm>
          </p:grpSpPr>
          <p:cxnSp>
            <p:nvCxnSpPr>
              <p:cNvPr id="96" name="直接箭头连接符 95"/>
              <p:cNvCxnSpPr>
                <a:cxnSpLocks/>
              </p:cNvCxnSpPr>
              <p:nvPr/>
            </p:nvCxnSpPr>
            <p:spPr>
              <a:xfrm>
                <a:off x="2247900" y="1973127"/>
                <a:ext cx="113919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7" name="直接箭头连接符 96"/>
              <p:cNvCxnSpPr/>
              <p:nvPr/>
            </p:nvCxnSpPr>
            <p:spPr>
              <a:xfrm>
                <a:off x="2247900" y="2740660"/>
                <a:ext cx="113919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8" name="直接箭头连接符 97"/>
              <p:cNvCxnSpPr/>
              <p:nvPr/>
            </p:nvCxnSpPr>
            <p:spPr>
              <a:xfrm>
                <a:off x="2247900" y="2230120"/>
                <a:ext cx="113919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9" name="直接箭头连接符 98"/>
              <p:cNvCxnSpPr/>
              <p:nvPr/>
            </p:nvCxnSpPr>
            <p:spPr>
              <a:xfrm>
                <a:off x="2247900" y="2486660"/>
                <a:ext cx="113919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00" name="组合 99"/>
            <p:cNvGrpSpPr/>
            <p:nvPr/>
          </p:nvGrpSpPr>
          <p:grpSpPr>
            <a:xfrm>
              <a:off x="8417122" y="2697034"/>
              <a:ext cx="1024058" cy="266330"/>
              <a:chOff x="8417122" y="2011234"/>
              <a:chExt cx="1024058" cy="266330"/>
            </a:xfrm>
          </p:grpSpPr>
          <p:cxnSp>
            <p:nvCxnSpPr>
              <p:cNvPr id="101" name="直接箭头连接符 100"/>
              <p:cNvCxnSpPr>
                <a:cxnSpLocks/>
              </p:cNvCxnSpPr>
              <p:nvPr/>
            </p:nvCxnSpPr>
            <p:spPr>
              <a:xfrm>
                <a:off x="8417122" y="2011234"/>
                <a:ext cx="102405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2" name="直接箭头连接符 101"/>
              <p:cNvCxnSpPr>
                <a:cxnSpLocks/>
              </p:cNvCxnSpPr>
              <p:nvPr/>
            </p:nvCxnSpPr>
            <p:spPr>
              <a:xfrm>
                <a:off x="8417122" y="2277564"/>
                <a:ext cx="102405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109" name="文本框 108"/>
            <p:cNvSpPr txBox="1"/>
            <p:nvPr/>
          </p:nvSpPr>
          <p:spPr>
            <a:xfrm>
              <a:off x="981198" y="2507302"/>
              <a:ext cx="984565" cy="523220"/>
            </a:xfrm>
            <a:prstGeom prst="rect">
              <a:avLst/>
            </a:prstGeom>
            <a:noFill/>
          </p:spPr>
          <p:txBody>
            <a:bodyPr wrap="none" rtlCol="0">
              <a:spAutoFit/>
            </a:bodyPr>
            <a:lstStyle/>
            <a:p>
              <a:r>
                <a:rPr lang="en-US" altLang="zh-CN" sz="2800" dirty="0">
                  <a:solidFill>
                    <a:schemeClr val="bg1"/>
                  </a:solidFill>
                  <a:highlight>
                    <a:srgbClr val="376092"/>
                  </a:highlight>
                </a:rPr>
                <a:t>Input</a:t>
              </a:r>
              <a:endParaRPr lang="zh-CN" altLang="en-US" sz="2800" dirty="0">
                <a:solidFill>
                  <a:schemeClr val="bg1"/>
                </a:solidFill>
                <a:highlight>
                  <a:srgbClr val="376092"/>
                </a:highlight>
              </a:endParaRPr>
            </a:p>
          </p:txBody>
        </p:sp>
        <p:sp>
          <p:nvSpPr>
            <p:cNvPr id="110" name="文本框 109"/>
            <p:cNvSpPr txBox="1"/>
            <p:nvPr/>
          </p:nvSpPr>
          <p:spPr>
            <a:xfrm>
              <a:off x="9441180" y="2545089"/>
              <a:ext cx="1263487" cy="523220"/>
            </a:xfrm>
            <a:prstGeom prst="rect">
              <a:avLst/>
            </a:prstGeom>
            <a:noFill/>
          </p:spPr>
          <p:txBody>
            <a:bodyPr wrap="none" rtlCol="0">
              <a:spAutoFit/>
            </a:bodyPr>
            <a:lstStyle/>
            <a:p>
              <a:r>
                <a:rPr lang="en-US" altLang="zh-CN" sz="2800" dirty="0">
                  <a:solidFill>
                    <a:schemeClr val="bg1"/>
                  </a:solidFill>
                  <a:highlight>
                    <a:srgbClr val="376092"/>
                  </a:highlight>
                </a:rPr>
                <a:t>Output</a:t>
              </a:r>
              <a:endParaRPr lang="zh-CN" altLang="en-US" sz="2800" dirty="0">
                <a:solidFill>
                  <a:schemeClr val="bg1"/>
                </a:solidFill>
                <a:highlight>
                  <a:srgbClr val="376092"/>
                </a:highlight>
              </a:endParaRPr>
            </a:p>
          </p:txBody>
        </p:sp>
      </p:grpSp>
      <p:sp>
        <p:nvSpPr>
          <p:cNvPr id="116" name="文本框 115"/>
          <p:cNvSpPr txBox="1"/>
          <p:nvPr/>
        </p:nvSpPr>
        <p:spPr>
          <a:xfrm>
            <a:off x="1066280" y="5050478"/>
            <a:ext cx="1213794" cy="830997"/>
          </a:xfrm>
          <a:prstGeom prst="rect">
            <a:avLst/>
          </a:prstGeom>
          <a:noFill/>
        </p:spPr>
        <p:txBody>
          <a:bodyPr wrap="none" rtlCol="0">
            <a:spAutoFit/>
          </a:bodyPr>
          <a:lstStyle/>
          <a:p>
            <a:r>
              <a:rPr lang="en-US" altLang="zh-CN" sz="4800" dirty="0">
                <a:solidFill>
                  <a:schemeClr val="bg1"/>
                </a:solidFill>
              </a:rPr>
              <a:t>256</a:t>
            </a:r>
            <a:endParaRPr lang="zh-CN" altLang="en-US" sz="4800" dirty="0">
              <a:solidFill>
                <a:schemeClr val="bg1"/>
              </a:solidFill>
            </a:endParaRPr>
          </a:p>
        </p:txBody>
      </p:sp>
      <p:sp>
        <p:nvSpPr>
          <p:cNvPr id="119" name="矩形 118"/>
          <p:cNvSpPr/>
          <p:nvPr/>
        </p:nvSpPr>
        <p:spPr>
          <a:xfrm>
            <a:off x="2588237" y="5050478"/>
            <a:ext cx="641522" cy="830997"/>
          </a:xfrm>
          <a:prstGeom prst="rect">
            <a:avLst/>
          </a:prstGeom>
        </p:spPr>
        <p:txBody>
          <a:bodyPr wrap="none">
            <a:spAutoFit/>
          </a:bodyPr>
          <a:lstStyle/>
          <a:p>
            <a:pPr lvl="0"/>
            <a:r>
              <a:rPr lang="en-US" altLang="zh-CN" sz="4800" dirty="0">
                <a:solidFill>
                  <a:schemeClr val="bg1"/>
                </a:solidFill>
              </a:rPr>
              <a:t>×</a:t>
            </a:r>
            <a:endParaRPr lang="zh-CN" altLang="en-US" sz="4800" dirty="0">
              <a:solidFill>
                <a:schemeClr val="bg1"/>
              </a:solidFill>
            </a:endParaRPr>
          </a:p>
        </p:txBody>
      </p:sp>
      <p:sp>
        <p:nvSpPr>
          <p:cNvPr id="120" name="矩形 119"/>
          <p:cNvSpPr/>
          <p:nvPr/>
        </p:nvSpPr>
        <p:spPr>
          <a:xfrm>
            <a:off x="3476195" y="5050477"/>
            <a:ext cx="1213794" cy="830997"/>
          </a:xfrm>
          <a:prstGeom prst="rect">
            <a:avLst/>
          </a:prstGeom>
        </p:spPr>
        <p:txBody>
          <a:bodyPr wrap="none">
            <a:spAutoFit/>
          </a:bodyPr>
          <a:lstStyle/>
          <a:p>
            <a:pPr lvl="0"/>
            <a:r>
              <a:rPr lang="en-US" altLang="zh-CN" sz="4800" dirty="0">
                <a:solidFill>
                  <a:schemeClr val="bg1"/>
                </a:solidFill>
              </a:rPr>
              <a:t>256</a:t>
            </a:r>
            <a:endParaRPr lang="zh-CN" altLang="en-US" sz="4800" dirty="0">
              <a:solidFill>
                <a:schemeClr val="bg1"/>
              </a:solidFill>
            </a:endParaRPr>
          </a:p>
        </p:txBody>
      </p:sp>
      <p:sp>
        <p:nvSpPr>
          <p:cNvPr id="121" name="矩形 120"/>
          <p:cNvSpPr/>
          <p:nvPr/>
        </p:nvSpPr>
        <p:spPr>
          <a:xfrm>
            <a:off x="6230115" y="5050477"/>
            <a:ext cx="1899879" cy="830997"/>
          </a:xfrm>
          <a:prstGeom prst="rect">
            <a:avLst/>
          </a:prstGeom>
        </p:spPr>
        <p:txBody>
          <a:bodyPr wrap="none">
            <a:spAutoFit/>
          </a:bodyPr>
          <a:lstStyle/>
          <a:p>
            <a:pPr lvl="0"/>
            <a:r>
              <a:rPr lang="en-US" altLang="zh-CN" sz="4800" dirty="0">
                <a:solidFill>
                  <a:schemeClr val="bg1"/>
                </a:solidFill>
              </a:rPr>
              <a:t>65536</a:t>
            </a:r>
            <a:endParaRPr lang="zh-CN" altLang="en-US" sz="4800" dirty="0">
              <a:solidFill>
                <a:schemeClr val="bg1"/>
              </a:solidFill>
            </a:endParaRPr>
          </a:p>
        </p:txBody>
      </p:sp>
      <p:sp>
        <p:nvSpPr>
          <p:cNvPr id="123" name="矩形 122"/>
          <p:cNvSpPr/>
          <p:nvPr/>
        </p:nvSpPr>
        <p:spPr>
          <a:xfrm>
            <a:off x="5177348" y="5094967"/>
            <a:ext cx="543739" cy="830997"/>
          </a:xfrm>
          <a:prstGeom prst="rect">
            <a:avLst/>
          </a:prstGeom>
        </p:spPr>
        <p:txBody>
          <a:bodyPr wrap="none">
            <a:spAutoFit/>
          </a:bodyPr>
          <a:lstStyle/>
          <a:p>
            <a:pPr lvl="0"/>
            <a:r>
              <a:rPr lang="en-US" altLang="zh-CN" sz="4800" dirty="0">
                <a:solidFill>
                  <a:schemeClr val="bg1"/>
                </a:solidFill>
              </a:rPr>
              <a:t>=</a:t>
            </a:r>
            <a:endParaRPr lang="zh-CN" altLang="en-US" sz="4800" dirty="0">
              <a:solidFill>
                <a:schemeClr val="bg1"/>
              </a:solidFill>
            </a:endParaRPr>
          </a:p>
        </p:txBody>
      </p:sp>
      <p:sp>
        <p:nvSpPr>
          <p:cNvPr id="124" name="文本框 123"/>
          <p:cNvSpPr txBox="1"/>
          <p:nvPr/>
        </p:nvSpPr>
        <p:spPr>
          <a:xfrm>
            <a:off x="1045130" y="5564585"/>
            <a:ext cx="1899879" cy="830997"/>
          </a:xfrm>
          <a:prstGeom prst="rect">
            <a:avLst/>
          </a:prstGeom>
          <a:noFill/>
        </p:spPr>
        <p:txBody>
          <a:bodyPr wrap="none" rtlCol="0">
            <a:spAutoFit/>
          </a:bodyPr>
          <a:lstStyle/>
          <a:p>
            <a:r>
              <a:rPr lang="en-US" altLang="zh-CN" sz="4800" dirty="0">
                <a:solidFill>
                  <a:schemeClr val="bg1"/>
                </a:solidFill>
              </a:rPr>
              <a:t>65536</a:t>
            </a:r>
            <a:endParaRPr lang="zh-CN" altLang="en-US" sz="4800" dirty="0">
              <a:solidFill>
                <a:schemeClr val="bg1"/>
              </a:solidFill>
            </a:endParaRPr>
          </a:p>
        </p:txBody>
      </p:sp>
      <p:sp>
        <p:nvSpPr>
          <p:cNvPr id="125" name="文本框 124"/>
          <p:cNvSpPr txBox="1"/>
          <p:nvPr/>
        </p:nvSpPr>
        <p:spPr>
          <a:xfrm>
            <a:off x="3396781" y="5564585"/>
            <a:ext cx="1899879" cy="830997"/>
          </a:xfrm>
          <a:prstGeom prst="rect">
            <a:avLst/>
          </a:prstGeom>
          <a:noFill/>
        </p:spPr>
        <p:txBody>
          <a:bodyPr wrap="none" rtlCol="0">
            <a:spAutoFit/>
          </a:bodyPr>
          <a:lstStyle/>
          <a:p>
            <a:r>
              <a:rPr lang="en-US" altLang="zh-CN" sz="4800" dirty="0">
                <a:solidFill>
                  <a:schemeClr val="bg1"/>
                </a:solidFill>
              </a:rPr>
              <a:t>65536</a:t>
            </a:r>
            <a:endParaRPr lang="zh-CN" altLang="en-US" sz="4800" dirty="0">
              <a:solidFill>
                <a:schemeClr val="bg1"/>
              </a:solidFill>
            </a:endParaRPr>
          </a:p>
        </p:txBody>
      </p:sp>
      <p:sp>
        <p:nvSpPr>
          <p:cNvPr id="126" name="文本框 125"/>
          <p:cNvSpPr txBox="1"/>
          <p:nvPr/>
        </p:nvSpPr>
        <p:spPr>
          <a:xfrm>
            <a:off x="2853223" y="5551265"/>
            <a:ext cx="641522" cy="830997"/>
          </a:xfrm>
          <a:prstGeom prst="rect">
            <a:avLst/>
          </a:prstGeom>
          <a:noFill/>
        </p:spPr>
        <p:txBody>
          <a:bodyPr wrap="none" rtlCol="0">
            <a:spAutoFit/>
          </a:bodyPr>
          <a:lstStyle/>
          <a:p>
            <a:r>
              <a:rPr lang="en-US" altLang="zh-CN" sz="4800" dirty="0">
                <a:solidFill>
                  <a:schemeClr val="bg1"/>
                </a:solidFill>
              </a:rPr>
              <a:t>×</a:t>
            </a:r>
            <a:endParaRPr lang="zh-CN" altLang="en-US" sz="4800" dirty="0">
              <a:solidFill>
                <a:schemeClr val="bg1"/>
              </a:solidFill>
            </a:endParaRPr>
          </a:p>
        </p:txBody>
      </p:sp>
      <p:sp>
        <p:nvSpPr>
          <p:cNvPr id="127" name="文本框 126"/>
          <p:cNvSpPr txBox="1"/>
          <p:nvPr/>
        </p:nvSpPr>
        <p:spPr>
          <a:xfrm>
            <a:off x="5404953" y="5533347"/>
            <a:ext cx="543739" cy="830997"/>
          </a:xfrm>
          <a:prstGeom prst="rect">
            <a:avLst/>
          </a:prstGeom>
          <a:noFill/>
        </p:spPr>
        <p:txBody>
          <a:bodyPr wrap="none" rtlCol="0">
            <a:spAutoFit/>
          </a:bodyPr>
          <a:lstStyle/>
          <a:p>
            <a:r>
              <a:rPr lang="en-US" altLang="zh-CN" sz="4800" dirty="0">
                <a:solidFill>
                  <a:schemeClr val="bg1"/>
                </a:solidFill>
              </a:rPr>
              <a:t>=</a:t>
            </a:r>
            <a:endParaRPr lang="zh-CN" altLang="en-US" sz="4800" dirty="0">
              <a:solidFill>
                <a:schemeClr val="bg1"/>
              </a:solidFill>
            </a:endParaRPr>
          </a:p>
        </p:txBody>
      </p:sp>
      <p:sp>
        <p:nvSpPr>
          <p:cNvPr id="128" name="文本框 127"/>
          <p:cNvSpPr txBox="1"/>
          <p:nvPr/>
        </p:nvSpPr>
        <p:spPr>
          <a:xfrm>
            <a:off x="6115624" y="5565339"/>
            <a:ext cx="3615092" cy="830997"/>
          </a:xfrm>
          <a:prstGeom prst="rect">
            <a:avLst/>
          </a:prstGeom>
          <a:noFill/>
        </p:spPr>
        <p:txBody>
          <a:bodyPr wrap="none" rtlCol="0">
            <a:spAutoFit/>
          </a:bodyPr>
          <a:lstStyle/>
          <a:p>
            <a:r>
              <a:rPr lang="en-US" altLang="zh-CN" sz="4800" dirty="0">
                <a:solidFill>
                  <a:schemeClr val="bg1"/>
                </a:solidFill>
              </a:rPr>
              <a:t>4294967296</a:t>
            </a:r>
            <a:endParaRPr lang="zh-CN" altLang="en-US" sz="4800" dirty="0">
              <a:solidFill>
                <a:schemeClr val="bg1"/>
              </a:solidFill>
            </a:endParaRPr>
          </a:p>
        </p:txBody>
      </p:sp>
    </p:spTree>
    <p:extLst>
      <p:ext uri="{BB962C8B-B14F-4D97-AF65-F5344CB8AC3E}">
        <p14:creationId xmlns:p14="http://schemas.microsoft.com/office/powerpoint/2010/main" val="2729646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nodeType="withEffect">
                                  <p:stCondLst>
                                    <p:cond delay="0"/>
                                  </p:stCondLst>
                                  <p:childTnLst>
                                    <p:animMotion origin="layout" path="M 3.33333E-6 7.40741E-7 L 3.33333E-6 -0.17546 " pathEditMode="relative" rAng="0" ptsTypes="AA">
                                      <p:cBhvr>
                                        <p:cTn id="6" dur="1000" fill="hold"/>
                                        <p:tgtEl>
                                          <p:spTgt spid="111"/>
                                        </p:tgtEl>
                                        <p:attrNameLst>
                                          <p:attrName>ppt_x</p:attrName>
                                          <p:attrName>ppt_y</p:attrName>
                                        </p:attrNameLst>
                                      </p:cBhvr>
                                      <p:rCtr x="0" y="-8773"/>
                                    </p:animMotion>
                                  </p:childTnLst>
                                </p:cTn>
                              </p:par>
                              <p:par>
                                <p:cTn id="7" presetID="64" presetClass="path" presetSubtype="0" accel="50000" decel="50000" fill="hold" nodeType="withEffect">
                                  <p:stCondLst>
                                    <p:cond delay="0"/>
                                  </p:stCondLst>
                                  <p:childTnLst>
                                    <p:animMotion origin="layout" path="M -4.79167E-6 -4.07407E-6 L 0.00521 -0.22083 " pathEditMode="relative" rAng="0" ptsTypes="AA">
                                      <p:cBhvr>
                                        <p:cTn id="8" dur="1000" fill="hold"/>
                                        <p:tgtEl>
                                          <p:spTgt spid="112"/>
                                        </p:tgtEl>
                                        <p:attrNameLst>
                                          <p:attrName>ppt_x</p:attrName>
                                          <p:attrName>ppt_y</p:attrName>
                                        </p:attrNameLst>
                                      </p:cBhvr>
                                      <p:rCtr x="260" y="-11042"/>
                                    </p:animMotion>
                                  </p:childTnLst>
                                </p:cTn>
                              </p:par>
                              <p:par>
                                <p:cTn id="9" presetID="64" presetClass="path" presetSubtype="0" accel="50000" decel="50000" fill="hold" nodeType="withEffect">
                                  <p:stCondLst>
                                    <p:cond delay="0"/>
                                  </p:stCondLst>
                                  <p:childTnLst>
                                    <p:animMotion origin="layout" path="M -2.70833E-6 2.59259E-6 L -2.70833E-6 -0.29792 " pathEditMode="relative" rAng="0" ptsTypes="AA">
                                      <p:cBhvr>
                                        <p:cTn id="10" dur="1000" fill="hold"/>
                                        <p:tgtEl>
                                          <p:spTgt spid="113"/>
                                        </p:tgtEl>
                                        <p:attrNameLst>
                                          <p:attrName>ppt_x</p:attrName>
                                          <p:attrName>ppt_y</p:attrName>
                                        </p:attrNameLst>
                                      </p:cBhvr>
                                      <p:rCtr x="0" y="-14907"/>
                                    </p:animMotion>
                                  </p:childTnLst>
                                </p:cTn>
                              </p:par>
                              <p:par>
                                <p:cTn id="11" presetID="2" presetClass="entr" presetSubtype="4" fill="hold" grpId="0" nodeType="withEffect">
                                  <p:stCondLst>
                                    <p:cond delay="500"/>
                                  </p:stCondLst>
                                  <p:childTnLst>
                                    <p:set>
                                      <p:cBhvr>
                                        <p:cTn id="12" dur="1" fill="hold">
                                          <p:stCondLst>
                                            <p:cond delay="0"/>
                                          </p:stCondLst>
                                        </p:cTn>
                                        <p:tgtEl>
                                          <p:spTgt spid="122"/>
                                        </p:tgtEl>
                                        <p:attrNameLst>
                                          <p:attrName>style.visibility</p:attrName>
                                        </p:attrNameLst>
                                      </p:cBhvr>
                                      <p:to>
                                        <p:strVal val="visible"/>
                                      </p:to>
                                    </p:set>
                                    <p:anim calcmode="lin" valueType="num">
                                      <p:cBhvr additive="base">
                                        <p:cTn id="13" dur="500" fill="hold"/>
                                        <p:tgtEl>
                                          <p:spTgt spid="122"/>
                                        </p:tgtEl>
                                        <p:attrNameLst>
                                          <p:attrName>ppt_x</p:attrName>
                                        </p:attrNameLst>
                                      </p:cBhvr>
                                      <p:tavLst>
                                        <p:tav tm="0">
                                          <p:val>
                                            <p:strVal val="#ppt_x"/>
                                          </p:val>
                                        </p:tav>
                                        <p:tav tm="100000">
                                          <p:val>
                                            <p:strVal val="#ppt_x"/>
                                          </p:val>
                                        </p:tav>
                                      </p:tavLst>
                                    </p:anim>
                                    <p:anim calcmode="lin" valueType="num">
                                      <p:cBhvr additive="base">
                                        <p:cTn id="14" dur="500" fill="hold"/>
                                        <p:tgtEl>
                                          <p:spTgt spid="122"/>
                                        </p:tgtEl>
                                        <p:attrNameLst>
                                          <p:attrName>ppt_y</p:attrName>
                                        </p:attrNameLst>
                                      </p:cBhvr>
                                      <p:tavLst>
                                        <p:tav tm="0">
                                          <p:val>
                                            <p:strVal val="1+#ppt_h/2"/>
                                          </p:val>
                                        </p:tav>
                                        <p:tav tm="100000">
                                          <p:val>
                                            <p:strVal val="#ppt_y"/>
                                          </p:val>
                                        </p:tav>
                                      </p:tavLst>
                                    </p:anim>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116"/>
                                        </p:tgtEl>
                                        <p:attrNameLst>
                                          <p:attrName>style.visibility</p:attrName>
                                        </p:attrNameLst>
                                      </p:cBhvr>
                                      <p:to>
                                        <p:strVal val="visible"/>
                                      </p:to>
                                    </p:set>
                                    <p:animEffect transition="in" filter="fade">
                                      <p:cBhvr>
                                        <p:cTn id="18" dur="500"/>
                                        <p:tgtEl>
                                          <p:spTgt spid="116"/>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119"/>
                                        </p:tgtEl>
                                        <p:attrNameLst>
                                          <p:attrName>style.visibility</p:attrName>
                                        </p:attrNameLst>
                                      </p:cBhvr>
                                      <p:to>
                                        <p:strVal val="visible"/>
                                      </p:to>
                                    </p:set>
                                    <p:animEffect transition="in" filter="fade">
                                      <p:cBhvr>
                                        <p:cTn id="22" dur="500"/>
                                        <p:tgtEl>
                                          <p:spTgt spid="119"/>
                                        </p:tgtEl>
                                      </p:cBhvr>
                                    </p:animEffect>
                                  </p:childTnLst>
                                </p:cTn>
                              </p:par>
                            </p:childTnLst>
                          </p:cTn>
                        </p:par>
                        <p:par>
                          <p:cTn id="23" fill="hold">
                            <p:stCondLst>
                              <p:cond delay="2000"/>
                            </p:stCondLst>
                            <p:childTnLst>
                              <p:par>
                                <p:cTn id="24" presetID="10" presetClass="entr" presetSubtype="0" fill="hold" grpId="0" nodeType="afterEffect">
                                  <p:stCondLst>
                                    <p:cond delay="0"/>
                                  </p:stCondLst>
                                  <p:childTnLst>
                                    <p:set>
                                      <p:cBhvr>
                                        <p:cTn id="25" dur="1" fill="hold">
                                          <p:stCondLst>
                                            <p:cond delay="0"/>
                                          </p:stCondLst>
                                        </p:cTn>
                                        <p:tgtEl>
                                          <p:spTgt spid="120"/>
                                        </p:tgtEl>
                                        <p:attrNameLst>
                                          <p:attrName>style.visibility</p:attrName>
                                        </p:attrNameLst>
                                      </p:cBhvr>
                                      <p:to>
                                        <p:strVal val="visible"/>
                                      </p:to>
                                    </p:set>
                                    <p:animEffect transition="in" filter="fade">
                                      <p:cBhvr>
                                        <p:cTn id="26" dur="500"/>
                                        <p:tgtEl>
                                          <p:spTgt spid="12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23"/>
                                        </p:tgtEl>
                                        <p:attrNameLst>
                                          <p:attrName>style.visibility</p:attrName>
                                        </p:attrNameLst>
                                      </p:cBhvr>
                                      <p:to>
                                        <p:strVal val="visible"/>
                                      </p:to>
                                    </p:set>
                                    <p:animEffect transition="in" filter="fade">
                                      <p:cBhvr>
                                        <p:cTn id="31" dur="500"/>
                                        <p:tgtEl>
                                          <p:spTgt spid="123"/>
                                        </p:tgtEl>
                                      </p:cBhvr>
                                    </p:animEffect>
                                  </p:childTnLst>
                                </p:cTn>
                              </p:par>
                            </p:childTnLst>
                          </p:cTn>
                        </p:par>
                        <p:par>
                          <p:cTn id="32" fill="hold">
                            <p:stCondLst>
                              <p:cond delay="500"/>
                            </p:stCondLst>
                            <p:childTnLst>
                              <p:par>
                                <p:cTn id="33" presetID="10" presetClass="entr" presetSubtype="0" fill="hold" grpId="0" nodeType="afterEffect">
                                  <p:stCondLst>
                                    <p:cond delay="0"/>
                                  </p:stCondLst>
                                  <p:childTnLst>
                                    <p:set>
                                      <p:cBhvr>
                                        <p:cTn id="34" dur="1" fill="hold">
                                          <p:stCondLst>
                                            <p:cond delay="0"/>
                                          </p:stCondLst>
                                        </p:cTn>
                                        <p:tgtEl>
                                          <p:spTgt spid="121"/>
                                        </p:tgtEl>
                                        <p:attrNameLst>
                                          <p:attrName>style.visibility</p:attrName>
                                        </p:attrNameLst>
                                      </p:cBhvr>
                                      <p:to>
                                        <p:strVal val="visible"/>
                                      </p:to>
                                    </p:set>
                                    <p:animEffect transition="in" filter="fade">
                                      <p:cBhvr>
                                        <p:cTn id="35" dur="500"/>
                                        <p:tgtEl>
                                          <p:spTgt spid="121"/>
                                        </p:tgtEl>
                                      </p:cBhvr>
                                    </p:animEffect>
                                  </p:childTnLst>
                                </p:cTn>
                              </p:par>
                            </p:childTnLst>
                          </p:cTn>
                        </p:par>
                      </p:childTnLst>
                    </p:cTn>
                  </p:par>
                  <p:par>
                    <p:cTn id="36" fill="hold">
                      <p:stCondLst>
                        <p:cond delay="indefinite"/>
                      </p:stCondLst>
                      <p:childTnLst>
                        <p:par>
                          <p:cTn id="37" fill="hold">
                            <p:stCondLst>
                              <p:cond delay="0"/>
                            </p:stCondLst>
                            <p:childTnLst>
                              <p:par>
                                <p:cTn id="38" presetID="64" presetClass="path" presetSubtype="0" accel="50000" decel="50000" fill="hold" grpId="1" nodeType="clickEffect">
                                  <p:stCondLst>
                                    <p:cond delay="0"/>
                                  </p:stCondLst>
                                  <p:childTnLst>
                                    <p:animMotion origin="layout" path="M 4.16667E-7 -7.40741E-7 L 4.16667E-7 -0.0875 " pathEditMode="relative" rAng="0" ptsTypes="AA">
                                      <p:cBhvr>
                                        <p:cTn id="39" dur="750" fill="hold"/>
                                        <p:tgtEl>
                                          <p:spTgt spid="116"/>
                                        </p:tgtEl>
                                        <p:attrNameLst>
                                          <p:attrName>ppt_x</p:attrName>
                                          <p:attrName>ppt_y</p:attrName>
                                        </p:attrNameLst>
                                      </p:cBhvr>
                                      <p:rCtr x="0" y="-4375"/>
                                    </p:animMotion>
                                  </p:childTnLst>
                                </p:cTn>
                              </p:par>
                              <p:par>
                                <p:cTn id="40" presetID="64" presetClass="path" presetSubtype="0" accel="50000" decel="50000" fill="hold" grpId="1" nodeType="withEffect">
                                  <p:stCondLst>
                                    <p:cond delay="0"/>
                                  </p:stCondLst>
                                  <p:childTnLst>
                                    <p:animMotion origin="layout" path="M -1.66667E-6 -7.40741E-7 L -1.66667E-6 -0.0875 " pathEditMode="relative" rAng="0" ptsTypes="AA">
                                      <p:cBhvr>
                                        <p:cTn id="41" dur="750" fill="hold"/>
                                        <p:tgtEl>
                                          <p:spTgt spid="119"/>
                                        </p:tgtEl>
                                        <p:attrNameLst>
                                          <p:attrName>ppt_x</p:attrName>
                                          <p:attrName>ppt_y</p:attrName>
                                        </p:attrNameLst>
                                      </p:cBhvr>
                                      <p:rCtr x="0" y="-4375"/>
                                    </p:animMotion>
                                  </p:childTnLst>
                                </p:cTn>
                              </p:par>
                              <p:par>
                                <p:cTn id="42" presetID="64" presetClass="path" presetSubtype="0" accel="50000" decel="50000" fill="hold" grpId="1" nodeType="withEffect">
                                  <p:stCondLst>
                                    <p:cond delay="0"/>
                                  </p:stCondLst>
                                  <p:childTnLst>
                                    <p:animMotion origin="layout" path="M 4.16667E-6 -7.40741E-7 L 4.16667E-6 -0.0875 " pathEditMode="relative" rAng="0" ptsTypes="AA">
                                      <p:cBhvr>
                                        <p:cTn id="43" dur="750" fill="hold"/>
                                        <p:tgtEl>
                                          <p:spTgt spid="120"/>
                                        </p:tgtEl>
                                        <p:attrNameLst>
                                          <p:attrName>ppt_x</p:attrName>
                                          <p:attrName>ppt_y</p:attrName>
                                        </p:attrNameLst>
                                      </p:cBhvr>
                                      <p:rCtr x="0" y="-4375"/>
                                    </p:animMotion>
                                  </p:childTnLst>
                                </p:cTn>
                              </p:par>
                              <p:par>
                                <p:cTn id="44" presetID="64" presetClass="path" presetSubtype="0" accel="50000" decel="50000" fill="hold" grpId="1" nodeType="withEffect">
                                  <p:stCondLst>
                                    <p:cond delay="0"/>
                                  </p:stCondLst>
                                  <p:childTnLst>
                                    <p:animMotion origin="layout" path="M 5E-6 -2.22222E-6 L 5E-6 -0.09166 " pathEditMode="relative" rAng="0" ptsTypes="AA">
                                      <p:cBhvr>
                                        <p:cTn id="45" dur="750" fill="hold"/>
                                        <p:tgtEl>
                                          <p:spTgt spid="123"/>
                                        </p:tgtEl>
                                        <p:attrNameLst>
                                          <p:attrName>ppt_x</p:attrName>
                                          <p:attrName>ppt_y</p:attrName>
                                        </p:attrNameLst>
                                      </p:cBhvr>
                                      <p:rCtr x="0" y="-4583"/>
                                    </p:animMotion>
                                  </p:childTnLst>
                                </p:cTn>
                              </p:par>
                              <p:par>
                                <p:cTn id="46" presetID="64" presetClass="path" presetSubtype="0" accel="50000" decel="50000" fill="hold" grpId="1" nodeType="withEffect">
                                  <p:stCondLst>
                                    <p:cond delay="0"/>
                                  </p:stCondLst>
                                  <p:childTnLst>
                                    <p:animMotion origin="layout" path="M -2.08333E-6 -7.40741E-7 L -2.08333E-6 -0.0875 " pathEditMode="relative" rAng="0" ptsTypes="AA">
                                      <p:cBhvr>
                                        <p:cTn id="47" dur="750" fill="hold"/>
                                        <p:tgtEl>
                                          <p:spTgt spid="121"/>
                                        </p:tgtEl>
                                        <p:attrNameLst>
                                          <p:attrName>ppt_x</p:attrName>
                                          <p:attrName>ppt_y</p:attrName>
                                        </p:attrNameLst>
                                      </p:cBhvr>
                                      <p:rCtr x="0" y="-4375"/>
                                    </p:animMotion>
                                  </p:childTnLst>
                                </p:cTn>
                              </p:par>
                              <p:par>
                                <p:cTn id="48" presetID="10" presetClass="entr" presetSubtype="0" fill="hold" grpId="0" nodeType="withEffect">
                                  <p:stCondLst>
                                    <p:cond delay="250"/>
                                  </p:stCondLst>
                                  <p:childTnLst>
                                    <p:set>
                                      <p:cBhvr>
                                        <p:cTn id="49" dur="1" fill="hold">
                                          <p:stCondLst>
                                            <p:cond delay="0"/>
                                          </p:stCondLst>
                                        </p:cTn>
                                        <p:tgtEl>
                                          <p:spTgt spid="124"/>
                                        </p:tgtEl>
                                        <p:attrNameLst>
                                          <p:attrName>style.visibility</p:attrName>
                                        </p:attrNameLst>
                                      </p:cBhvr>
                                      <p:to>
                                        <p:strVal val="visible"/>
                                      </p:to>
                                    </p:set>
                                    <p:animEffect transition="in" filter="fade">
                                      <p:cBhvr>
                                        <p:cTn id="50" dur="500"/>
                                        <p:tgtEl>
                                          <p:spTgt spid="124"/>
                                        </p:tgtEl>
                                      </p:cBhvr>
                                    </p:animEffect>
                                  </p:childTnLst>
                                </p:cTn>
                              </p:par>
                            </p:childTnLst>
                          </p:cTn>
                        </p:par>
                        <p:par>
                          <p:cTn id="51" fill="hold">
                            <p:stCondLst>
                              <p:cond delay="750"/>
                            </p:stCondLst>
                            <p:childTnLst>
                              <p:par>
                                <p:cTn id="52" presetID="10" presetClass="entr" presetSubtype="0" fill="hold" grpId="0" nodeType="afterEffect">
                                  <p:stCondLst>
                                    <p:cond delay="0"/>
                                  </p:stCondLst>
                                  <p:childTnLst>
                                    <p:set>
                                      <p:cBhvr>
                                        <p:cTn id="53" dur="1" fill="hold">
                                          <p:stCondLst>
                                            <p:cond delay="0"/>
                                          </p:stCondLst>
                                        </p:cTn>
                                        <p:tgtEl>
                                          <p:spTgt spid="126"/>
                                        </p:tgtEl>
                                        <p:attrNameLst>
                                          <p:attrName>style.visibility</p:attrName>
                                        </p:attrNameLst>
                                      </p:cBhvr>
                                      <p:to>
                                        <p:strVal val="visible"/>
                                      </p:to>
                                    </p:set>
                                    <p:animEffect transition="in" filter="fade">
                                      <p:cBhvr>
                                        <p:cTn id="54" dur="500"/>
                                        <p:tgtEl>
                                          <p:spTgt spid="126"/>
                                        </p:tgtEl>
                                      </p:cBhvr>
                                    </p:animEffect>
                                  </p:childTnLst>
                                </p:cTn>
                              </p:par>
                            </p:childTnLst>
                          </p:cTn>
                        </p:par>
                        <p:par>
                          <p:cTn id="55" fill="hold">
                            <p:stCondLst>
                              <p:cond delay="1250"/>
                            </p:stCondLst>
                            <p:childTnLst>
                              <p:par>
                                <p:cTn id="56" presetID="10" presetClass="entr" presetSubtype="0" fill="hold" grpId="0" nodeType="afterEffect">
                                  <p:stCondLst>
                                    <p:cond delay="0"/>
                                  </p:stCondLst>
                                  <p:childTnLst>
                                    <p:set>
                                      <p:cBhvr>
                                        <p:cTn id="57" dur="1" fill="hold">
                                          <p:stCondLst>
                                            <p:cond delay="0"/>
                                          </p:stCondLst>
                                        </p:cTn>
                                        <p:tgtEl>
                                          <p:spTgt spid="125"/>
                                        </p:tgtEl>
                                        <p:attrNameLst>
                                          <p:attrName>style.visibility</p:attrName>
                                        </p:attrNameLst>
                                      </p:cBhvr>
                                      <p:to>
                                        <p:strVal val="visible"/>
                                      </p:to>
                                    </p:set>
                                    <p:animEffect transition="in" filter="fade">
                                      <p:cBhvr>
                                        <p:cTn id="58" dur="500"/>
                                        <p:tgtEl>
                                          <p:spTgt spid="125"/>
                                        </p:tgtEl>
                                      </p:cBhvr>
                                    </p:animEffect>
                                  </p:childTnLst>
                                </p:cTn>
                              </p:par>
                            </p:childTnLst>
                          </p:cTn>
                        </p:par>
                        <p:par>
                          <p:cTn id="59" fill="hold">
                            <p:stCondLst>
                              <p:cond delay="1750"/>
                            </p:stCondLst>
                            <p:childTnLst>
                              <p:par>
                                <p:cTn id="60" presetID="10" presetClass="entr" presetSubtype="0" fill="hold" grpId="0" nodeType="afterEffect">
                                  <p:stCondLst>
                                    <p:cond delay="0"/>
                                  </p:stCondLst>
                                  <p:childTnLst>
                                    <p:set>
                                      <p:cBhvr>
                                        <p:cTn id="61" dur="1" fill="hold">
                                          <p:stCondLst>
                                            <p:cond delay="0"/>
                                          </p:stCondLst>
                                        </p:cTn>
                                        <p:tgtEl>
                                          <p:spTgt spid="127"/>
                                        </p:tgtEl>
                                        <p:attrNameLst>
                                          <p:attrName>style.visibility</p:attrName>
                                        </p:attrNameLst>
                                      </p:cBhvr>
                                      <p:to>
                                        <p:strVal val="visible"/>
                                      </p:to>
                                    </p:set>
                                    <p:animEffect transition="in" filter="fade">
                                      <p:cBhvr>
                                        <p:cTn id="62" dur="500"/>
                                        <p:tgtEl>
                                          <p:spTgt spid="127"/>
                                        </p:tgtEl>
                                      </p:cBhvr>
                                    </p:animEffect>
                                  </p:childTnLst>
                                </p:cTn>
                              </p:par>
                            </p:childTnLst>
                          </p:cTn>
                        </p:par>
                        <p:par>
                          <p:cTn id="63" fill="hold">
                            <p:stCondLst>
                              <p:cond delay="2250"/>
                            </p:stCondLst>
                            <p:childTnLst>
                              <p:par>
                                <p:cTn id="64" presetID="10" presetClass="entr" presetSubtype="0" fill="hold" grpId="0" nodeType="afterEffect">
                                  <p:stCondLst>
                                    <p:cond delay="0"/>
                                  </p:stCondLst>
                                  <p:childTnLst>
                                    <p:set>
                                      <p:cBhvr>
                                        <p:cTn id="65" dur="1" fill="hold">
                                          <p:stCondLst>
                                            <p:cond delay="0"/>
                                          </p:stCondLst>
                                        </p:cTn>
                                        <p:tgtEl>
                                          <p:spTgt spid="128"/>
                                        </p:tgtEl>
                                        <p:attrNameLst>
                                          <p:attrName>style.visibility</p:attrName>
                                        </p:attrNameLst>
                                      </p:cBhvr>
                                      <p:to>
                                        <p:strVal val="visible"/>
                                      </p:to>
                                    </p:set>
                                    <p:animEffect transition="in" filter="fade">
                                      <p:cBhvr>
                                        <p:cTn id="66" dur="500"/>
                                        <p:tgtEl>
                                          <p:spTgt spid="128"/>
                                        </p:tgtEl>
                                      </p:cBhvr>
                                    </p:animEffect>
                                  </p:childTnLst>
                                </p:cTn>
                              </p:par>
                            </p:childTnLst>
                          </p:cTn>
                        </p:par>
                        <p:par>
                          <p:cTn id="67" fill="hold">
                            <p:stCondLst>
                              <p:cond delay="2750"/>
                            </p:stCondLst>
                            <p:childTnLst>
                              <p:par>
                                <p:cTn id="68" presetID="26" presetClass="emph" presetSubtype="0" fill="hold" grpId="1" nodeType="afterEffect">
                                  <p:stCondLst>
                                    <p:cond delay="0"/>
                                  </p:stCondLst>
                                  <p:childTnLst>
                                    <p:animEffect transition="out" filter="fade">
                                      <p:cBhvr>
                                        <p:cTn id="69" dur="250" tmFilter="0, 0; .2, .5; .8, .5; 1, 0"/>
                                        <p:tgtEl>
                                          <p:spTgt spid="128"/>
                                        </p:tgtEl>
                                      </p:cBhvr>
                                    </p:animEffect>
                                    <p:animScale>
                                      <p:cBhvr>
                                        <p:cTn id="70" dur="125" autoRev="1" fill="hold"/>
                                        <p:tgtEl>
                                          <p:spTgt spid="128"/>
                                        </p:tgtEl>
                                      </p:cBhvr>
                                      <p:by x="105000" y="105000"/>
                                    </p:animScale>
                                  </p:childTnLst>
                                </p:cTn>
                              </p:par>
                            </p:childTnLst>
                          </p:cTn>
                        </p:par>
                        <p:par>
                          <p:cTn id="71" fill="hold">
                            <p:stCondLst>
                              <p:cond delay="3000"/>
                            </p:stCondLst>
                            <p:childTnLst>
                              <p:par>
                                <p:cTn id="72" presetID="26" presetClass="emph" presetSubtype="0" fill="hold" grpId="2" nodeType="afterEffect">
                                  <p:stCondLst>
                                    <p:cond delay="0"/>
                                  </p:stCondLst>
                                  <p:childTnLst>
                                    <p:animEffect transition="out" filter="fade">
                                      <p:cBhvr>
                                        <p:cTn id="73" dur="250" tmFilter="0, 0; .2, .5; .8, .5; 1, 0"/>
                                        <p:tgtEl>
                                          <p:spTgt spid="128"/>
                                        </p:tgtEl>
                                      </p:cBhvr>
                                    </p:animEffect>
                                    <p:animScale>
                                      <p:cBhvr>
                                        <p:cTn id="74" dur="125" autoRev="1" fill="hold"/>
                                        <p:tgtEl>
                                          <p:spTgt spid="12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 grpId="0" animBg="1"/>
      <p:bldP spid="116" grpId="0"/>
      <p:bldP spid="116" grpId="1"/>
      <p:bldP spid="119" grpId="0"/>
      <p:bldP spid="119" grpId="1"/>
      <p:bldP spid="120" grpId="0"/>
      <p:bldP spid="120" grpId="1"/>
      <p:bldP spid="121" grpId="0"/>
      <p:bldP spid="121" grpId="1"/>
      <p:bldP spid="123" grpId="0"/>
      <p:bldP spid="123" grpId="1"/>
      <p:bldP spid="124" grpId="0"/>
      <p:bldP spid="125" grpId="0"/>
      <p:bldP spid="126" grpId="0"/>
      <p:bldP spid="127" grpId="0"/>
      <p:bldP spid="128" grpId="0"/>
      <p:bldP spid="128" grpId="1"/>
      <p:bldP spid="128" grpId="2"/>
    </p:bldLst>
  </p:timing>
</p:sld>
</file>

<file path=ppt/theme/theme1.xml><?xml version="1.0" encoding="utf-8"?>
<a:theme xmlns:a="http://schemas.openxmlformats.org/drawingml/2006/main" name="Office 主题​​">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Arial Black"/>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2431</TotalTime>
  <Words>2692</Words>
  <Application>Microsoft Office PowerPoint</Application>
  <PresentationFormat>宽屏</PresentationFormat>
  <Paragraphs>570</Paragraphs>
  <Slides>30</Slides>
  <Notes>30</Notes>
  <HiddenSlides>0</HiddenSlides>
  <MMClips>0</MMClips>
  <ScaleCrop>false</ScaleCrop>
  <HeadingPairs>
    <vt:vector size="8" baseType="variant">
      <vt:variant>
        <vt:lpstr>已用的字体</vt:lpstr>
      </vt:variant>
      <vt:variant>
        <vt:i4>8</vt:i4>
      </vt:variant>
      <vt:variant>
        <vt:lpstr>主题</vt:lpstr>
      </vt:variant>
      <vt:variant>
        <vt:i4>1</vt:i4>
      </vt:variant>
      <vt:variant>
        <vt:lpstr>嵌入 OLE 服务器</vt:lpstr>
      </vt:variant>
      <vt:variant>
        <vt:i4>1</vt:i4>
      </vt:variant>
      <vt:variant>
        <vt:lpstr>幻灯片标题</vt:lpstr>
      </vt:variant>
      <vt:variant>
        <vt:i4>30</vt:i4>
      </vt:variant>
    </vt:vector>
  </HeadingPairs>
  <TitlesOfParts>
    <vt:vector size="40" baseType="lpstr">
      <vt:lpstr>等线</vt:lpstr>
      <vt:lpstr>宋体</vt:lpstr>
      <vt:lpstr>Arial</vt:lpstr>
      <vt:lpstr>Arial Black</vt:lpstr>
      <vt:lpstr>Cambria Math</vt:lpstr>
      <vt:lpstr>Century Gothic</vt:lpstr>
      <vt:lpstr>Times New Roman</vt:lpstr>
      <vt:lpstr>微软雅黑</vt:lpstr>
      <vt:lpstr>Office 主题​​</vt:lpstr>
      <vt:lpstr>Equation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李京</dc:creator>
  <cp:lastModifiedBy>李京</cp:lastModifiedBy>
  <cp:revision>408</cp:revision>
  <dcterms:created xsi:type="dcterms:W3CDTF">2017-06-01T08:22:32Z</dcterms:created>
  <dcterms:modified xsi:type="dcterms:W3CDTF">2017-06-06T02:00:08Z</dcterms:modified>
</cp:coreProperties>
</file>